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95" r:id="rId3"/>
    <p:sldId id="296" r:id="rId4"/>
    <p:sldId id="293" r:id="rId5"/>
    <p:sldId id="266" r:id="rId6"/>
    <p:sldId id="269" r:id="rId7"/>
    <p:sldId id="270" r:id="rId8"/>
    <p:sldId id="281" r:id="rId9"/>
    <p:sldId id="282" r:id="rId10"/>
    <p:sldId id="275" r:id="rId11"/>
    <p:sldId id="276" r:id="rId12"/>
    <p:sldId id="279" r:id="rId13"/>
    <p:sldId id="280" r:id="rId14"/>
    <p:sldId id="273" r:id="rId15"/>
    <p:sldId id="274" r:id="rId16"/>
    <p:sldId id="284" r:id="rId17"/>
    <p:sldId id="285" r:id="rId18"/>
    <p:sldId id="294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Classic Bold" pitchFamily="2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2F1"/>
    <a:srgbClr val="597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07" autoAdjust="0"/>
    <p:restoredTop sz="94531" autoAdjust="0"/>
  </p:normalViewPr>
  <p:slideViewPr>
    <p:cSldViewPr>
      <p:cViewPr varScale="1">
        <p:scale>
          <a:sx n="69" d="100"/>
          <a:sy n="69" d="100"/>
        </p:scale>
        <p:origin x="30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DB57C-DCBF-344C-9232-F0C71FB6928C}" type="datetimeFigureOut">
              <a:rPr kumimoji="1" lang="zh-TW" altLang="en-US" smtClean="0"/>
              <a:t>2023/12/13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68488-EDB9-5348-ADB2-02CDEE4E3F8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741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microsoft.com/office/2007/relationships/media" Target="../media/media1.mp4"/><Relationship Id="rId16" Type="http://schemas.openxmlformats.org/officeDocument/2006/relationships/image" Target="../media/image52.svg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73.png"/><Relationship Id="rId5" Type="http://schemas.openxmlformats.org/officeDocument/2006/relationships/image" Target="../media/image2.svg"/><Relationship Id="rId15" Type="http://schemas.openxmlformats.org/officeDocument/2006/relationships/image" Target="../media/image51.png"/><Relationship Id="rId10" Type="http://schemas.openxmlformats.org/officeDocument/2006/relationships/image" Target="../media/image72.jpg"/><Relationship Id="rId4" Type="http://schemas.openxmlformats.org/officeDocument/2006/relationships/image" Target="../media/image1.png"/><Relationship Id="rId9" Type="http://schemas.openxmlformats.org/officeDocument/2006/relationships/image" Target="../media/image71.svg"/><Relationship Id="rId14" Type="http://schemas.openxmlformats.org/officeDocument/2006/relationships/image" Target="../media/image7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7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5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6.png"/><Relationship Id="rId12" Type="http://schemas.openxmlformats.org/officeDocument/2006/relationships/image" Target="../media/image5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90.svg"/><Relationship Id="rId5" Type="http://schemas.openxmlformats.org/officeDocument/2006/relationships/image" Target="../media/image2.svg"/><Relationship Id="rId10" Type="http://schemas.openxmlformats.org/officeDocument/2006/relationships/image" Target="../media/image89.png"/><Relationship Id="rId4" Type="http://schemas.openxmlformats.org/officeDocument/2006/relationships/image" Target="../media/image1.png"/><Relationship Id="rId9" Type="http://schemas.openxmlformats.org/officeDocument/2006/relationships/image" Target="../media/image8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2.sv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97.jpg"/><Relationship Id="rId5" Type="http://schemas.openxmlformats.org/officeDocument/2006/relationships/image" Target="../media/image57.png"/><Relationship Id="rId10" Type="http://schemas.openxmlformats.org/officeDocument/2006/relationships/image" Target="../media/image96.svg"/><Relationship Id="rId4" Type="http://schemas.openxmlformats.org/officeDocument/2006/relationships/image" Target="../media/image6.pn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9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37.png"/><Relationship Id="rId17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36.svg"/><Relationship Id="rId5" Type="http://schemas.openxmlformats.org/officeDocument/2006/relationships/image" Target="../media/image42.svg"/><Relationship Id="rId15" Type="http://schemas.openxmlformats.org/officeDocument/2006/relationships/image" Target="../media/image46.svg"/><Relationship Id="rId10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34.sv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9.sv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12" Type="http://schemas.openxmlformats.org/officeDocument/2006/relationships/image" Target="../media/image37.png"/><Relationship Id="rId17" Type="http://schemas.openxmlformats.org/officeDocument/2006/relationships/image" Target="../media/image48.png"/><Relationship Id="rId2" Type="http://schemas.openxmlformats.org/officeDocument/2006/relationships/image" Target="../media/image3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36.svg"/><Relationship Id="rId5" Type="http://schemas.openxmlformats.org/officeDocument/2006/relationships/image" Target="../media/image42.svg"/><Relationship Id="rId15" Type="http://schemas.openxmlformats.org/officeDocument/2006/relationships/image" Target="../media/image46.svg"/><Relationship Id="rId10" Type="http://schemas.openxmlformats.org/officeDocument/2006/relationships/image" Target="../media/image35.png"/><Relationship Id="rId4" Type="http://schemas.openxmlformats.org/officeDocument/2006/relationships/image" Target="../media/image41.png"/><Relationship Id="rId9" Type="http://schemas.openxmlformats.org/officeDocument/2006/relationships/image" Target="../media/image34.sv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svg"/><Relationship Id="rId3" Type="http://schemas.openxmlformats.org/officeDocument/2006/relationships/image" Target="../media/image2.sv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11" Type="http://schemas.openxmlformats.org/officeDocument/2006/relationships/image" Target="../media/image63.jpg"/><Relationship Id="rId5" Type="http://schemas.openxmlformats.org/officeDocument/2006/relationships/image" Target="../media/image57.png"/><Relationship Id="rId15" Type="http://schemas.openxmlformats.org/officeDocument/2006/relationships/image" Target="../media/image67.jpg"/><Relationship Id="rId10" Type="http://schemas.openxmlformats.org/officeDocument/2006/relationships/image" Target="../media/image62.svg"/><Relationship Id="rId4" Type="http://schemas.openxmlformats.org/officeDocument/2006/relationships/image" Target="../media/image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17902" y="1518557"/>
            <a:ext cx="14159439" cy="7249886"/>
            <a:chOff x="0" y="0"/>
            <a:chExt cx="3729235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9235" cy="1909435"/>
            </a:xfrm>
            <a:custGeom>
              <a:avLst/>
              <a:gdLst/>
              <a:ahLst/>
              <a:cxnLst/>
              <a:rect l="l" t="t" r="r" b="b"/>
              <a:pathLst>
                <a:path w="3729235" h="1909435">
                  <a:moveTo>
                    <a:pt x="27885" y="0"/>
                  </a:moveTo>
                  <a:lnTo>
                    <a:pt x="3701350" y="0"/>
                  </a:lnTo>
                  <a:cubicBezTo>
                    <a:pt x="3716751" y="0"/>
                    <a:pt x="3729235" y="12485"/>
                    <a:pt x="3729235" y="27885"/>
                  </a:cubicBezTo>
                  <a:lnTo>
                    <a:pt x="3729235" y="1881550"/>
                  </a:lnTo>
                  <a:cubicBezTo>
                    <a:pt x="3729235" y="1888946"/>
                    <a:pt x="3726297" y="1896038"/>
                    <a:pt x="3721068" y="1901268"/>
                  </a:cubicBezTo>
                  <a:cubicBezTo>
                    <a:pt x="3715838" y="1906497"/>
                    <a:pt x="3708746" y="1909435"/>
                    <a:pt x="3701350" y="1909435"/>
                  </a:cubicBezTo>
                  <a:lnTo>
                    <a:pt x="27885" y="1909435"/>
                  </a:lnTo>
                  <a:cubicBezTo>
                    <a:pt x="12485" y="1909435"/>
                    <a:pt x="0" y="1896950"/>
                    <a:pt x="0" y="1881550"/>
                  </a:cubicBezTo>
                  <a:lnTo>
                    <a:pt x="0" y="27885"/>
                  </a:lnTo>
                  <a:cubicBezTo>
                    <a:pt x="0" y="20490"/>
                    <a:pt x="2938" y="13397"/>
                    <a:pt x="8167" y="8167"/>
                  </a:cubicBezTo>
                  <a:cubicBezTo>
                    <a:pt x="13397" y="2938"/>
                    <a:pt x="20490" y="0"/>
                    <a:pt x="27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04356" y="7387464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95290" y="149365"/>
            <a:ext cx="1838847" cy="1922101"/>
          </a:xfrm>
          <a:custGeom>
            <a:avLst/>
            <a:gdLst/>
            <a:ahLst/>
            <a:cxnLst/>
            <a:rect l="l" t="t" r="r" b="b"/>
            <a:pathLst>
              <a:path w="1838847" h="1922101">
                <a:moveTo>
                  <a:pt x="0" y="0"/>
                </a:moveTo>
                <a:lnTo>
                  <a:pt x="1838847" y="0"/>
                </a:lnTo>
                <a:lnTo>
                  <a:pt x="1838847" y="1922101"/>
                </a:lnTo>
                <a:lnTo>
                  <a:pt x="0" y="1922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136" t="-53068" r="-67954" b="-5557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720095" y="3280374"/>
            <a:ext cx="4905756" cy="1338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2"/>
              </a:lnSpc>
              <a:spcBef>
                <a:spcPct val="0"/>
              </a:spcBef>
            </a:pPr>
            <a:r>
              <a:rPr lang="en-US" sz="8573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藥你好</a:t>
            </a:r>
            <a:endParaRPr lang="en-US" sz="8573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4903033" y="304732"/>
            <a:ext cx="2802646" cy="2558582"/>
          </a:xfrm>
          <a:custGeom>
            <a:avLst/>
            <a:gdLst/>
            <a:ahLst/>
            <a:cxnLst/>
            <a:rect l="l" t="t" r="r" b="b"/>
            <a:pathLst>
              <a:path w="2802646" h="2558582">
                <a:moveTo>
                  <a:pt x="0" y="0"/>
                </a:moveTo>
                <a:lnTo>
                  <a:pt x="2802646" y="0"/>
                </a:lnTo>
                <a:lnTo>
                  <a:pt x="2802646" y="2558582"/>
                </a:lnTo>
                <a:lnTo>
                  <a:pt x="0" y="2558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D46C5613-C8D0-9B8E-8E13-2D7D2619F5A5}"/>
              </a:ext>
            </a:extLst>
          </p:cNvPr>
          <p:cNvSpPr txBox="1">
            <a:spLocks/>
          </p:cNvSpPr>
          <p:nvPr/>
        </p:nvSpPr>
        <p:spPr>
          <a:xfrm>
            <a:off x="7628587" y="5162506"/>
            <a:ext cx="6503670" cy="7143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7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">
              <a:spcBef>
                <a:spcPts val="305"/>
              </a:spcBef>
            </a:pPr>
            <a:r>
              <a:rPr lang="en-US" sz="3750" b="1" spc="20" dirty="0">
                <a:solidFill>
                  <a:srgbClr val="58788F"/>
                </a:solidFill>
                <a:latin typeface="Arial"/>
                <a:cs typeface="Arial"/>
              </a:rPr>
              <a:t>FOR</a:t>
            </a:r>
            <a:r>
              <a:rPr lang="en-US" sz="3750" b="1" spc="-30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lang="en-US" sz="3750" b="1" spc="40" dirty="0">
                <a:solidFill>
                  <a:srgbClr val="58788F"/>
                </a:solidFill>
                <a:latin typeface="Arial"/>
                <a:cs typeface="Arial"/>
              </a:rPr>
              <a:t>THE</a:t>
            </a:r>
            <a:r>
              <a:rPr lang="en-US" sz="3750" b="1" spc="-30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lang="en-US" sz="3750" b="1" spc="-75" dirty="0">
                <a:solidFill>
                  <a:srgbClr val="58788F"/>
                </a:solidFill>
                <a:latin typeface="Arial"/>
                <a:cs typeface="Arial"/>
              </a:rPr>
              <a:t>SAKE</a:t>
            </a:r>
            <a:r>
              <a:rPr lang="en-US" sz="3750" b="1" spc="-30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lang="en-US" sz="3750" b="1" spc="114" dirty="0">
                <a:solidFill>
                  <a:srgbClr val="58788F"/>
                </a:solidFill>
                <a:latin typeface="Arial"/>
                <a:cs typeface="Arial"/>
              </a:rPr>
              <a:t>OF</a:t>
            </a:r>
            <a:r>
              <a:rPr lang="en-US" sz="3750" b="1" spc="-30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lang="en-US" sz="3750" b="1" spc="45" dirty="0">
                <a:solidFill>
                  <a:srgbClr val="58788F"/>
                </a:solidFill>
                <a:latin typeface="Arial"/>
                <a:cs typeface="Arial"/>
              </a:rPr>
              <a:t>HEALTH</a:t>
            </a:r>
            <a:endParaRPr lang="en-US" sz="3750" dirty="0">
              <a:latin typeface="Arial"/>
              <a:cs typeface="Arial"/>
            </a:endParaRP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43322B7-9EA1-C589-D9B8-24EFD57390D8}"/>
              </a:ext>
            </a:extLst>
          </p:cNvPr>
          <p:cNvSpPr txBox="1">
            <a:spLocks/>
          </p:cNvSpPr>
          <p:nvPr/>
        </p:nvSpPr>
        <p:spPr>
          <a:xfrm>
            <a:off x="7628587" y="6057901"/>
            <a:ext cx="6239813" cy="2262799"/>
          </a:xfrm>
          <a:prstGeom prst="rect">
            <a:avLst/>
          </a:prstGeom>
          <a:noFill/>
        </p:spPr>
        <p:txBody>
          <a:bodyPr vert="horz" wrap="square" lIns="0" tIns="387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" algn="l">
              <a:spcBef>
                <a:spcPts val="305"/>
              </a:spcBef>
            </a:pP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組員</a:t>
            </a:r>
            <a:r>
              <a:rPr lang="en-US" altLang="zh-TW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:	410954336 </a:t>
            </a: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蘇玕泑</a:t>
            </a:r>
          </a:p>
          <a:p>
            <a:pPr marL="91440" algn="l">
              <a:spcBef>
                <a:spcPts val="305"/>
              </a:spcBef>
            </a:pP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          </a:t>
            </a:r>
            <a:r>
              <a:rPr lang="en-US" altLang="zh-TW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	410954441 </a:t>
            </a: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易芸瑄</a:t>
            </a:r>
          </a:p>
          <a:p>
            <a:pPr marL="91440" algn="l">
              <a:spcBef>
                <a:spcPts val="305"/>
              </a:spcBef>
            </a:pP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          </a:t>
            </a:r>
            <a:r>
              <a:rPr lang="en-US" altLang="zh-TW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	410954271 </a:t>
            </a: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陳煥杰</a:t>
            </a:r>
          </a:p>
          <a:p>
            <a:pPr marL="91440" algn="l">
              <a:spcBef>
                <a:spcPts val="305"/>
              </a:spcBef>
            </a:pP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          </a:t>
            </a:r>
            <a:r>
              <a:rPr lang="en-US" altLang="zh-TW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	410954459 </a:t>
            </a: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李昕珉</a:t>
            </a:r>
            <a:endParaRPr lang="en-US" altLang="zh-TW" sz="2200" b="1" spc="2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  <a:cs typeface="Arial"/>
            </a:endParaRPr>
          </a:p>
          <a:p>
            <a:pPr marL="91440" algn="l">
              <a:spcBef>
                <a:spcPts val="305"/>
              </a:spcBef>
            </a:pPr>
            <a:endParaRPr lang="en-US" sz="2200" b="1" spc="2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  <a:cs typeface="Arial"/>
            </a:endParaRPr>
          </a:p>
          <a:p>
            <a:pPr marL="91440" algn="l">
              <a:spcBef>
                <a:spcPts val="305"/>
              </a:spcBef>
            </a:pP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指導教授：莊</a:t>
            </a:r>
            <a:r>
              <a:rPr lang="zh-TW" altLang="en-US" sz="2200" b="1" spc="2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育維、楊子青 </a:t>
            </a:r>
            <a:r>
              <a:rPr lang="zh-TW" altLang="en-US" sz="2200" b="1" spc="2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  <a:cs typeface="Arial"/>
              </a:rPr>
              <a:t>老師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F032610-E384-CE32-AE2D-1687840221F9}"/>
              </a:ext>
            </a:extLst>
          </p:cNvPr>
          <p:cNvGrpSpPr/>
          <p:nvPr/>
        </p:nvGrpSpPr>
        <p:grpSpPr>
          <a:xfrm>
            <a:off x="3022301" y="1891650"/>
            <a:ext cx="3807708" cy="7751059"/>
            <a:chOff x="3022301" y="1891650"/>
            <a:chExt cx="3807708" cy="7751059"/>
          </a:xfrm>
        </p:grpSpPr>
        <p:grpSp>
          <p:nvGrpSpPr>
            <p:cNvPr id="7" name="Group 7"/>
            <p:cNvGrpSpPr/>
            <p:nvPr/>
          </p:nvGrpSpPr>
          <p:grpSpPr>
            <a:xfrm>
              <a:off x="3022301" y="1891650"/>
              <a:ext cx="3807708" cy="7751059"/>
              <a:chOff x="0" y="0"/>
              <a:chExt cx="5076944" cy="1033474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076944" cy="10334745"/>
              </a:xfrm>
              <a:custGeom>
                <a:avLst/>
                <a:gdLst/>
                <a:ahLst/>
                <a:cxnLst/>
                <a:rect l="l" t="t" r="r" b="b"/>
                <a:pathLst>
                  <a:path w="5076944" h="10334745">
                    <a:moveTo>
                      <a:pt x="0" y="0"/>
                    </a:moveTo>
                    <a:lnTo>
                      <a:pt x="5076944" y="0"/>
                    </a:lnTo>
                    <a:lnTo>
                      <a:pt x="5076944" y="10334745"/>
                    </a:lnTo>
                    <a:lnTo>
                      <a:pt x="0" y="1033474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367196" y="1230096"/>
                <a:ext cx="4390398" cy="7826706"/>
              </a:xfrm>
              <a:custGeom>
                <a:avLst/>
                <a:gdLst/>
                <a:ahLst/>
                <a:cxnLst/>
                <a:rect l="l" t="t" r="r" b="b"/>
                <a:pathLst>
                  <a:path w="4390398" h="7826706">
                    <a:moveTo>
                      <a:pt x="0" y="0"/>
                    </a:moveTo>
                    <a:lnTo>
                      <a:pt x="4390398" y="0"/>
                    </a:lnTo>
                    <a:lnTo>
                      <a:pt x="4390398" y="7826707"/>
                    </a:lnTo>
                    <a:lnTo>
                      <a:pt x="0" y="782670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6253" r="-5164"/>
                </a:stretch>
              </a:blipFill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F452DFC-3BC6-82CA-490C-3C0B17572CDB}"/>
                </a:ext>
              </a:extLst>
            </p:cNvPr>
            <p:cNvSpPr/>
            <p:nvPr/>
          </p:nvSpPr>
          <p:spPr>
            <a:xfrm>
              <a:off x="4006610" y="5767179"/>
              <a:ext cx="1874974" cy="707335"/>
            </a:xfrm>
            <a:custGeom>
              <a:avLst/>
              <a:gdLst/>
              <a:ahLst/>
              <a:cxnLst/>
              <a:rect l="l" t="t" r="r" b="b"/>
              <a:pathLst>
                <a:path w="4390398" h="7826706">
                  <a:moveTo>
                    <a:pt x="0" y="0"/>
                  </a:moveTo>
                  <a:lnTo>
                    <a:pt x="4390398" y="0"/>
                  </a:lnTo>
                  <a:lnTo>
                    <a:pt x="4390398" y="7826707"/>
                  </a:lnTo>
                  <a:lnTo>
                    <a:pt x="0" y="7826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71811" t="-955452" r="-168611" b="-808419"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84000" y="3160800"/>
            <a:ext cx="13773600" cy="5576400"/>
            <a:chOff x="0" y="0"/>
            <a:chExt cx="3729235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9235" cy="1909435"/>
            </a:xfrm>
            <a:custGeom>
              <a:avLst/>
              <a:gdLst/>
              <a:ahLst/>
              <a:cxnLst/>
              <a:rect l="l" t="t" r="r" b="b"/>
              <a:pathLst>
                <a:path w="3729235" h="1909435">
                  <a:moveTo>
                    <a:pt x="27885" y="0"/>
                  </a:moveTo>
                  <a:lnTo>
                    <a:pt x="3701350" y="0"/>
                  </a:lnTo>
                  <a:cubicBezTo>
                    <a:pt x="3716751" y="0"/>
                    <a:pt x="3729235" y="12485"/>
                    <a:pt x="3729235" y="27885"/>
                  </a:cubicBezTo>
                  <a:lnTo>
                    <a:pt x="3729235" y="1881550"/>
                  </a:lnTo>
                  <a:cubicBezTo>
                    <a:pt x="3729235" y="1888946"/>
                    <a:pt x="3726297" y="1896038"/>
                    <a:pt x="3721068" y="1901268"/>
                  </a:cubicBezTo>
                  <a:cubicBezTo>
                    <a:pt x="3715838" y="1906497"/>
                    <a:pt x="3708746" y="1909435"/>
                    <a:pt x="3701350" y="1909435"/>
                  </a:cubicBezTo>
                  <a:lnTo>
                    <a:pt x="27885" y="1909435"/>
                  </a:lnTo>
                  <a:cubicBezTo>
                    <a:pt x="12485" y="1909435"/>
                    <a:pt x="0" y="1896950"/>
                    <a:pt x="0" y="1881550"/>
                  </a:cubicBezTo>
                  <a:lnTo>
                    <a:pt x="0" y="27885"/>
                  </a:lnTo>
                  <a:cubicBezTo>
                    <a:pt x="0" y="20490"/>
                    <a:pt x="2938" y="13397"/>
                    <a:pt x="8167" y="8167"/>
                  </a:cubicBezTo>
                  <a:cubicBezTo>
                    <a:pt x="13397" y="2938"/>
                    <a:pt x="20490" y="0"/>
                    <a:pt x="27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1600" y="7369200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44181" y="2705099"/>
            <a:ext cx="4510800" cy="3088800"/>
            <a:chOff x="0" y="0"/>
            <a:chExt cx="2313553" cy="1479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13553" cy="1479042"/>
            </a:xfrm>
            <a:custGeom>
              <a:avLst/>
              <a:gdLst/>
              <a:ahLst/>
              <a:cxnLst/>
              <a:rect l="l" t="t" r="r" b="b"/>
              <a:pathLst>
                <a:path w="2313553" h="1479042">
                  <a:moveTo>
                    <a:pt x="0" y="0"/>
                  </a:moveTo>
                  <a:lnTo>
                    <a:pt x="0" y="1479042"/>
                  </a:lnTo>
                  <a:lnTo>
                    <a:pt x="2313553" y="1479042"/>
                  </a:lnTo>
                  <a:lnTo>
                    <a:pt x="2313553" y="0"/>
                  </a:lnTo>
                  <a:lnTo>
                    <a:pt x="0" y="0"/>
                  </a:lnTo>
                  <a:close/>
                  <a:moveTo>
                    <a:pt x="2252593" y="1418082"/>
                  </a:moveTo>
                  <a:lnTo>
                    <a:pt x="59690" y="1418082"/>
                  </a:lnTo>
                  <a:lnTo>
                    <a:pt x="59690" y="59690"/>
                  </a:lnTo>
                  <a:lnTo>
                    <a:pt x="2252593" y="59690"/>
                  </a:lnTo>
                  <a:lnTo>
                    <a:pt x="2252593" y="1418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56518" y="5558926"/>
            <a:ext cx="4500000" cy="1141200"/>
            <a:chOff x="0" y="0"/>
            <a:chExt cx="669903" cy="1675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9903" cy="167518"/>
            </a:xfrm>
            <a:custGeom>
              <a:avLst/>
              <a:gdLst/>
              <a:ahLst/>
              <a:cxnLst/>
              <a:rect l="l" t="t" r="r" b="b"/>
              <a:pathLst>
                <a:path w="669903" h="167518">
                  <a:moveTo>
                    <a:pt x="0" y="0"/>
                  </a:moveTo>
                  <a:lnTo>
                    <a:pt x="669903" y="0"/>
                  </a:lnTo>
                  <a:lnTo>
                    <a:pt x="669903" y="167518"/>
                  </a:lnTo>
                  <a:lnTo>
                    <a:pt x="0" y="167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795071" y="2960538"/>
            <a:ext cx="2728800" cy="2574000"/>
          </a:xfrm>
          <a:custGeom>
            <a:avLst/>
            <a:gdLst/>
            <a:ahLst/>
            <a:cxnLst/>
            <a:rect l="l" t="t" r="r" b="b"/>
            <a:pathLst>
              <a:path w="1929523" h="1846136">
                <a:moveTo>
                  <a:pt x="0" y="0"/>
                </a:moveTo>
                <a:lnTo>
                  <a:pt x="1929523" y="0"/>
                </a:lnTo>
                <a:lnTo>
                  <a:pt x="1929523" y="1846137"/>
                </a:lnTo>
                <a:lnTo>
                  <a:pt x="0" y="18461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020" t="-47179" r="-43976" b="-4930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04353" y="4198441"/>
            <a:ext cx="4825703" cy="116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9513"/>
              </a:lnSpc>
              <a:spcBef>
                <a:spcPct val="0"/>
              </a:spcBef>
              <a:defRPr sz="6795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en-US" dirty="0" err="1"/>
              <a:t>時間設定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1231342" y="5612314"/>
            <a:ext cx="3856258" cy="590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77"/>
              </a:lnSpc>
            </a:pPr>
            <a:r>
              <a:rPr lang="en-US" sz="4000" dirty="0">
                <a:solidFill>
                  <a:srgbClr val="000000"/>
                </a:solidFill>
                <a:latin typeface="Montserrat Classic Bold"/>
              </a:rPr>
              <a:t>Time setting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0" y="6959679"/>
            <a:ext cx="5592558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新增提顯頁面</a:t>
            </a: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顯示列表</a:t>
            </a: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時間列表</a:t>
            </a: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3836C21C-58B4-301F-C4A0-BB560AFCA982}"/>
              </a:ext>
            </a:extLst>
          </p:cNvPr>
          <p:cNvSpPr txBox="1"/>
          <p:nvPr/>
        </p:nvSpPr>
        <p:spPr>
          <a:xfrm>
            <a:off x="504353" y="3639464"/>
            <a:ext cx="951230" cy="484748"/>
          </a:xfrm>
          <a:prstGeom prst="rect">
            <a:avLst/>
          </a:prstGeom>
          <a:solidFill>
            <a:srgbClr val="262933"/>
          </a:solidFill>
        </p:spPr>
        <p:txBody>
          <a:bodyPr vert="horz" wrap="square" lIns="0" tIns="3048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240"/>
              </a:spcBef>
            </a:pPr>
            <a:r>
              <a:rPr sz="2950" b="1" spc="-140" dirty="0">
                <a:solidFill>
                  <a:srgbClr val="FFFFFF"/>
                </a:solidFill>
                <a:latin typeface="Arial"/>
                <a:cs typeface="Arial"/>
              </a:rPr>
              <a:t>NO.</a:t>
            </a:r>
            <a:r>
              <a:rPr lang="en-US" sz="2950" b="1" spc="-14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DAD8C285-6F7F-757E-448C-AE4302763E02}"/>
              </a:ext>
            </a:extLst>
          </p:cNvPr>
          <p:cNvSpPr txBox="1"/>
          <p:nvPr/>
        </p:nvSpPr>
        <p:spPr>
          <a:xfrm>
            <a:off x="504353" y="5665790"/>
            <a:ext cx="5154930" cy="566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265"/>
              </a:spcBef>
            </a:pPr>
            <a:r>
              <a:rPr sz="2950" b="1" spc="30" dirty="0">
                <a:solidFill>
                  <a:srgbClr val="58788F"/>
                </a:solidFill>
                <a:latin typeface="Arial"/>
                <a:cs typeface="Arial"/>
              </a:rPr>
              <a:t>FOR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45" dirty="0">
                <a:solidFill>
                  <a:srgbClr val="58788F"/>
                </a:solidFill>
                <a:latin typeface="Arial"/>
                <a:cs typeface="Arial"/>
              </a:rPr>
              <a:t>THE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-45" dirty="0">
                <a:solidFill>
                  <a:srgbClr val="58788F"/>
                </a:solidFill>
                <a:latin typeface="Arial"/>
                <a:cs typeface="Arial"/>
              </a:rPr>
              <a:t>SAKE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105" dirty="0">
                <a:solidFill>
                  <a:srgbClr val="58788F"/>
                </a:solidFill>
                <a:latin typeface="Arial"/>
                <a:cs typeface="Arial"/>
              </a:rPr>
              <a:t>OF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50" dirty="0">
                <a:solidFill>
                  <a:srgbClr val="58788F"/>
                </a:solidFill>
                <a:latin typeface="Arial"/>
                <a:cs typeface="Arial"/>
              </a:rPr>
              <a:t>HEALTH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5" grpId="0"/>
      <p:bldP spid="16" grpId="0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64863" y="1500734"/>
            <a:ext cx="18413939" cy="7249886"/>
            <a:chOff x="0" y="0"/>
            <a:chExt cx="4849762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9762" cy="1909435"/>
            </a:xfrm>
            <a:custGeom>
              <a:avLst/>
              <a:gdLst/>
              <a:ahLst/>
              <a:cxnLst/>
              <a:rect l="l" t="t" r="r" b="b"/>
              <a:pathLst>
                <a:path w="4849762" h="1909435">
                  <a:moveTo>
                    <a:pt x="21442" y="0"/>
                  </a:moveTo>
                  <a:lnTo>
                    <a:pt x="4828319" y="0"/>
                  </a:lnTo>
                  <a:cubicBezTo>
                    <a:pt x="4834006" y="0"/>
                    <a:pt x="4839460" y="2259"/>
                    <a:pt x="4843481" y="6280"/>
                  </a:cubicBezTo>
                  <a:cubicBezTo>
                    <a:pt x="4847503" y="10302"/>
                    <a:pt x="4849762" y="15755"/>
                    <a:pt x="4849762" y="21442"/>
                  </a:cubicBezTo>
                  <a:lnTo>
                    <a:pt x="4849762" y="1887993"/>
                  </a:lnTo>
                  <a:cubicBezTo>
                    <a:pt x="4849762" y="1899835"/>
                    <a:pt x="4840162" y="1909435"/>
                    <a:pt x="4828319" y="1909435"/>
                  </a:cubicBezTo>
                  <a:lnTo>
                    <a:pt x="21442" y="1909435"/>
                  </a:lnTo>
                  <a:cubicBezTo>
                    <a:pt x="9600" y="1909435"/>
                    <a:pt x="0" y="1899835"/>
                    <a:pt x="0" y="1887993"/>
                  </a:cubicBezTo>
                  <a:lnTo>
                    <a:pt x="0" y="21442"/>
                  </a:lnTo>
                  <a:cubicBezTo>
                    <a:pt x="0" y="9600"/>
                    <a:pt x="9600" y="0"/>
                    <a:pt x="21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90885" y="7369641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851234" y="244393"/>
            <a:ext cx="5136963" cy="4560056"/>
          </a:xfrm>
          <a:custGeom>
            <a:avLst/>
            <a:gdLst/>
            <a:ahLst/>
            <a:cxnLst/>
            <a:rect l="l" t="t" r="r" b="b"/>
            <a:pathLst>
              <a:path w="5136963" h="4560056">
                <a:moveTo>
                  <a:pt x="0" y="0"/>
                </a:moveTo>
                <a:lnTo>
                  <a:pt x="5136963" y="0"/>
                </a:lnTo>
                <a:lnTo>
                  <a:pt x="5136963" y="4560057"/>
                </a:lnTo>
                <a:lnTo>
                  <a:pt x="0" y="4560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0" r="-189" b="-1323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851234" y="4637638"/>
            <a:ext cx="5136963" cy="5369322"/>
          </a:xfrm>
          <a:custGeom>
            <a:avLst/>
            <a:gdLst/>
            <a:ahLst/>
            <a:cxnLst/>
            <a:rect l="l" t="t" r="r" b="b"/>
            <a:pathLst>
              <a:path w="5136963" h="5369322">
                <a:moveTo>
                  <a:pt x="0" y="0"/>
                </a:moveTo>
                <a:lnTo>
                  <a:pt x="5136963" y="0"/>
                </a:lnTo>
                <a:lnTo>
                  <a:pt x="5136963" y="5369322"/>
                </a:lnTo>
                <a:lnTo>
                  <a:pt x="0" y="5369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0" t="-97304" r="-189"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6810" end="74772.2222"/>
                </p14:media>
              </p:ext>
            </p:extLst>
          </p:nvPr>
        </p:nvPicPr>
        <p:blipFill>
          <a:blip r:embed="rId7"/>
          <a:srcRect l="1673" r="1996"/>
          <a:stretch>
            <a:fillRect/>
          </a:stretch>
        </p:blipFill>
        <p:spPr>
          <a:xfrm>
            <a:off x="2130211" y="1509229"/>
            <a:ext cx="4525548" cy="722963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256695" y="5297423"/>
            <a:ext cx="7091086" cy="176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1"/>
              </a:lnSpc>
            </a:pP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結合藥盒</a:t>
            </a:r>
            <a:endParaRPr lang="en-US" sz="505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>
              <a:lnSpc>
                <a:spcPts val="7071"/>
              </a:lnSpc>
              <a:spcBef>
                <a:spcPct val="0"/>
              </a:spcBef>
            </a:pP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直接匯入圖片</a:t>
            </a:r>
            <a:r>
              <a:rPr lang="en-US" sz="505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名稱</a:t>
            </a:r>
            <a:r>
              <a:rPr lang="en-US" sz="505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單位</a:t>
            </a:r>
            <a:endParaRPr lang="en-US" sz="505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548957" y="2326463"/>
            <a:ext cx="2506561" cy="2506561"/>
            <a:chOff x="0" y="0"/>
            <a:chExt cx="3342082" cy="334208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342082" cy="3342082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464581" y="1081384"/>
              <a:ext cx="2412920" cy="1179315"/>
            </a:xfrm>
            <a:custGeom>
              <a:avLst/>
              <a:gdLst/>
              <a:ahLst/>
              <a:cxnLst/>
              <a:rect l="l" t="t" r="r" b="b"/>
              <a:pathLst>
                <a:path w="2412920" h="1179315">
                  <a:moveTo>
                    <a:pt x="0" y="0"/>
                  </a:moveTo>
                  <a:lnTo>
                    <a:pt x="2412920" y="0"/>
                  </a:lnTo>
                  <a:lnTo>
                    <a:pt x="2412920" y="1179314"/>
                  </a:lnTo>
                  <a:lnTo>
                    <a:pt x="0" y="1179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2FCBC288-69D9-CF04-3AD9-AC4990806D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36" y="1502446"/>
            <a:ext cx="4527000" cy="7243200"/>
          </a:xfrm>
          <a:prstGeom prst="rect">
            <a:avLst/>
          </a:prstGeom>
        </p:spPr>
      </p:pic>
      <p:grpSp>
        <p:nvGrpSpPr>
          <p:cNvPr id="21" name="Group 9">
            <a:extLst>
              <a:ext uri="{FF2B5EF4-FFF2-40B4-BE49-F238E27FC236}">
                <a16:creationId xmlns:a16="http://schemas.microsoft.com/office/drawing/2014/main" id="{91CECD51-DC8D-5C66-5128-DBF635131F7C}"/>
              </a:ext>
            </a:extLst>
          </p:cNvPr>
          <p:cNvGrpSpPr/>
          <p:nvPr/>
        </p:nvGrpSpPr>
        <p:grpSpPr>
          <a:xfrm>
            <a:off x="10780965" y="2442396"/>
            <a:ext cx="1831021" cy="1831021"/>
            <a:chOff x="0" y="0"/>
            <a:chExt cx="2441362" cy="2441362"/>
          </a:xfrm>
        </p:grpSpPr>
        <p:grpSp>
          <p:nvGrpSpPr>
            <p:cNvPr id="22" name="Group 10">
              <a:extLst>
                <a:ext uri="{FF2B5EF4-FFF2-40B4-BE49-F238E27FC236}">
                  <a16:creationId xmlns:a16="http://schemas.microsoft.com/office/drawing/2014/main" id="{E371B1B4-43A2-C5D4-D07F-FBE4437B078A}"/>
                </a:ext>
              </a:extLst>
            </p:cNvPr>
            <p:cNvGrpSpPr/>
            <p:nvPr/>
          </p:nvGrpSpPr>
          <p:grpSpPr>
            <a:xfrm>
              <a:off x="0" y="0"/>
              <a:ext cx="2441362" cy="2441362"/>
              <a:chOff x="0" y="0"/>
              <a:chExt cx="812800" cy="812800"/>
            </a:xfrm>
          </p:grpSpPr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6010FA1C-5E1E-2FB8-B691-97E2BD59EC9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TextBox 12">
                <a:extLst>
                  <a:ext uri="{FF2B5EF4-FFF2-40B4-BE49-F238E27FC236}">
                    <a16:creationId xmlns:a16="http://schemas.microsoft.com/office/drawing/2014/main" id="{3032FBE1-ABEC-FD97-0AA8-82F615550B7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8C8F7DC-3195-6145-AEE1-5895DA3B6C61}"/>
                </a:ext>
              </a:extLst>
            </p:cNvPr>
            <p:cNvSpPr/>
            <p:nvPr/>
          </p:nvSpPr>
          <p:spPr>
            <a:xfrm>
              <a:off x="466746" y="466276"/>
              <a:ext cx="1654386" cy="1596482"/>
            </a:xfrm>
            <a:custGeom>
              <a:avLst/>
              <a:gdLst/>
              <a:ahLst/>
              <a:cxnLst/>
              <a:rect l="l" t="t" r="r" b="b"/>
              <a:pathLst>
                <a:path w="1654386" h="1596482">
                  <a:moveTo>
                    <a:pt x="0" y="0"/>
                  </a:moveTo>
                  <a:lnTo>
                    <a:pt x="1654386" y="0"/>
                  </a:lnTo>
                  <a:lnTo>
                    <a:pt x="1654386" y="1596483"/>
                  </a:lnTo>
                  <a:lnTo>
                    <a:pt x="0" y="15964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TextBox 15">
            <a:extLst>
              <a:ext uri="{FF2B5EF4-FFF2-40B4-BE49-F238E27FC236}">
                <a16:creationId xmlns:a16="http://schemas.microsoft.com/office/drawing/2014/main" id="{F4EECBA7-A8C4-1AD4-07ED-2B99D8A4D5BF}"/>
              </a:ext>
            </a:extLst>
          </p:cNvPr>
          <p:cNvSpPr txBox="1"/>
          <p:nvPr/>
        </p:nvSpPr>
        <p:spPr>
          <a:xfrm>
            <a:off x="8192827" y="4442454"/>
            <a:ext cx="7091086" cy="79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1"/>
              </a:lnSpc>
              <a:spcBef>
                <a:spcPct val="0"/>
              </a:spcBef>
            </a:pP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自訂時間</a:t>
            </a:r>
            <a:r>
              <a:rPr lang="en-US" sz="505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頻率</a:t>
            </a:r>
            <a:r>
              <a:rPr lang="en-US" sz="505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/</a:t>
            </a: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日期</a:t>
            </a:r>
            <a:endParaRPr lang="en-US" sz="505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27" name="圖片 26" descr="一張含有 文字, 軟體, 行, 數字 的圖片&#10;&#10;自動產生的描述">
            <a:extLst>
              <a:ext uri="{FF2B5EF4-FFF2-40B4-BE49-F238E27FC236}">
                <a16:creationId xmlns:a16="http://schemas.microsoft.com/office/drawing/2014/main" id="{C3204AAE-B889-A318-2C19-4DABFDBE30E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3" r="38591" b="30505"/>
          <a:stretch/>
        </p:blipFill>
        <p:spPr>
          <a:xfrm>
            <a:off x="9244421" y="5456997"/>
            <a:ext cx="5136963" cy="3136142"/>
          </a:xfrm>
          <a:prstGeom prst="rect">
            <a:avLst/>
          </a:prstGeom>
        </p:spPr>
      </p:pic>
      <p:pic>
        <p:nvPicPr>
          <p:cNvPr id="28" name="圖片 27" descr="一張含有 螢幕擷取畫面, 文字, 軟體 的圖片&#10;&#10;自動產生的描述">
            <a:extLst>
              <a:ext uri="{FF2B5EF4-FFF2-40B4-BE49-F238E27FC236}">
                <a16:creationId xmlns:a16="http://schemas.microsoft.com/office/drawing/2014/main" id="{2D39F835-DB5F-5923-721C-C0FEDD1F4C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10" y="1488977"/>
            <a:ext cx="4527000" cy="7243200"/>
          </a:xfrm>
          <a:prstGeom prst="rect">
            <a:avLst/>
          </a:prstGeom>
        </p:spPr>
      </p:pic>
      <p:sp>
        <p:nvSpPr>
          <p:cNvPr id="29" name="Freeform 8">
            <a:extLst>
              <a:ext uri="{FF2B5EF4-FFF2-40B4-BE49-F238E27FC236}">
                <a16:creationId xmlns:a16="http://schemas.microsoft.com/office/drawing/2014/main" id="{4DFFC4EA-0C74-E4CD-DC71-7A21A813F225}"/>
              </a:ext>
            </a:extLst>
          </p:cNvPr>
          <p:cNvSpPr/>
          <p:nvPr/>
        </p:nvSpPr>
        <p:spPr>
          <a:xfrm>
            <a:off x="2140258" y="1500734"/>
            <a:ext cx="4531179" cy="7249886"/>
          </a:xfrm>
          <a:custGeom>
            <a:avLst/>
            <a:gdLst/>
            <a:ahLst/>
            <a:cxnLst/>
            <a:rect l="l" t="t" r="r" b="b"/>
            <a:pathLst>
              <a:path w="4531179" h="7249886">
                <a:moveTo>
                  <a:pt x="0" y="0"/>
                </a:moveTo>
                <a:lnTo>
                  <a:pt x="4531179" y="0"/>
                </a:lnTo>
                <a:lnTo>
                  <a:pt x="4531179" y="7249886"/>
                </a:lnTo>
                <a:lnTo>
                  <a:pt x="0" y="72498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37057587-FB39-5BDE-EA9B-496EF3E0AC87}"/>
              </a:ext>
            </a:extLst>
          </p:cNvPr>
          <p:cNvGrpSpPr/>
          <p:nvPr/>
        </p:nvGrpSpPr>
        <p:grpSpPr>
          <a:xfrm>
            <a:off x="10670232" y="2322645"/>
            <a:ext cx="2136275" cy="2136275"/>
            <a:chOff x="0" y="0"/>
            <a:chExt cx="2848367" cy="2848367"/>
          </a:xfrm>
        </p:grpSpPr>
        <p:grpSp>
          <p:nvGrpSpPr>
            <p:cNvPr id="31" name="Group 11">
              <a:extLst>
                <a:ext uri="{FF2B5EF4-FFF2-40B4-BE49-F238E27FC236}">
                  <a16:creationId xmlns:a16="http://schemas.microsoft.com/office/drawing/2014/main" id="{CE24B22B-BCC5-FCC2-C18E-AEC5ECEF6C64}"/>
                </a:ext>
              </a:extLst>
            </p:cNvPr>
            <p:cNvGrpSpPr/>
            <p:nvPr/>
          </p:nvGrpSpPr>
          <p:grpSpPr>
            <a:xfrm>
              <a:off x="0" y="0"/>
              <a:ext cx="2848367" cy="2848367"/>
              <a:chOff x="0" y="0"/>
              <a:chExt cx="812800" cy="812800"/>
            </a:xfrm>
          </p:grpSpPr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D8394F2-0091-1831-4450-ACD73028752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007AA10D-08BB-C70D-1C3F-3E2F1B83F557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FBCBBF8F-C854-FCB5-33E0-9D3DD466A7E4}"/>
                </a:ext>
              </a:extLst>
            </p:cNvPr>
            <p:cNvSpPr/>
            <p:nvPr/>
          </p:nvSpPr>
          <p:spPr>
            <a:xfrm>
              <a:off x="562214" y="507195"/>
              <a:ext cx="1723938" cy="1833977"/>
            </a:xfrm>
            <a:custGeom>
              <a:avLst/>
              <a:gdLst/>
              <a:ahLst/>
              <a:cxnLst/>
              <a:rect l="l" t="t" r="r" b="b"/>
              <a:pathLst>
                <a:path w="1723938" h="1833977">
                  <a:moveTo>
                    <a:pt x="0" y="0"/>
                  </a:moveTo>
                  <a:lnTo>
                    <a:pt x="1723939" y="0"/>
                  </a:lnTo>
                  <a:lnTo>
                    <a:pt x="1723939" y="1833977"/>
                  </a:lnTo>
                  <a:lnTo>
                    <a:pt x="0" y="1833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5" name="TextBox 9">
            <a:extLst>
              <a:ext uri="{FF2B5EF4-FFF2-40B4-BE49-F238E27FC236}">
                <a16:creationId xmlns:a16="http://schemas.microsoft.com/office/drawing/2014/main" id="{B0B339EB-C33A-12A4-D884-F916EBA63847}"/>
              </a:ext>
            </a:extLst>
          </p:cNvPr>
          <p:cNvSpPr txBox="1"/>
          <p:nvPr/>
        </p:nvSpPr>
        <p:spPr>
          <a:xfrm>
            <a:off x="8858256" y="5061602"/>
            <a:ext cx="5909291" cy="213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8"/>
              </a:lnSpc>
            </a:pPr>
            <a:r>
              <a:rPr lang="en-US" sz="407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結合行事曆</a:t>
            </a:r>
            <a:endParaRPr lang="en-US" sz="407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>
              <a:lnSpc>
                <a:spcPts val="5698"/>
              </a:lnSpc>
            </a:pPr>
            <a:r>
              <a:rPr lang="en-US" sz="407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設定完可直接帶入行事曆</a:t>
            </a:r>
            <a:endParaRPr lang="en-US" sz="407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>
              <a:lnSpc>
                <a:spcPts val="5698"/>
              </a:lnSpc>
              <a:spcBef>
                <a:spcPct val="0"/>
              </a:spcBef>
            </a:pPr>
            <a:r>
              <a:rPr lang="en-US" sz="407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即時體醒用戶用藥</a:t>
            </a:r>
            <a:endParaRPr lang="en-US" sz="407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32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8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9" grpId="1"/>
      <p:bldP spid="26" grpId="0"/>
      <p:bldP spid="26" grpId="1"/>
      <p:bldP spid="29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64863" y="1500734"/>
            <a:ext cx="18413939" cy="7249886"/>
            <a:chOff x="0" y="0"/>
            <a:chExt cx="4849762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9762" cy="1909435"/>
            </a:xfrm>
            <a:custGeom>
              <a:avLst/>
              <a:gdLst/>
              <a:ahLst/>
              <a:cxnLst/>
              <a:rect l="l" t="t" r="r" b="b"/>
              <a:pathLst>
                <a:path w="4849762" h="1909435">
                  <a:moveTo>
                    <a:pt x="21442" y="0"/>
                  </a:moveTo>
                  <a:lnTo>
                    <a:pt x="4828319" y="0"/>
                  </a:lnTo>
                  <a:cubicBezTo>
                    <a:pt x="4834006" y="0"/>
                    <a:pt x="4839460" y="2259"/>
                    <a:pt x="4843481" y="6280"/>
                  </a:cubicBezTo>
                  <a:cubicBezTo>
                    <a:pt x="4847503" y="10302"/>
                    <a:pt x="4849762" y="15755"/>
                    <a:pt x="4849762" y="21442"/>
                  </a:cubicBezTo>
                  <a:lnTo>
                    <a:pt x="4849762" y="1887993"/>
                  </a:lnTo>
                  <a:cubicBezTo>
                    <a:pt x="4849762" y="1899835"/>
                    <a:pt x="4840162" y="1909435"/>
                    <a:pt x="4828319" y="1909435"/>
                  </a:cubicBezTo>
                  <a:lnTo>
                    <a:pt x="21442" y="1909435"/>
                  </a:lnTo>
                  <a:cubicBezTo>
                    <a:pt x="9600" y="1909435"/>
                    <a:pt x="0" y="1899835"/>
                    <a:pt x="0" y="1887993"/>
                  </a:cubicBezTo>
                  <a:lnTo>
                    <a:pt x="0" y="21442"/>
                  </a:lnTo>
                  <a:cubicBezTo>
                    <a:pt x="0" y="9600"/>
                    <a:pt x="9600" y="0"/>
                    <a:pt x="21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90885" y="7369641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851234" y="244393"/>
            <a:ext cx="5136963" cy="4560056"/>
          </a:xfrm>
          <a:custGeom>
            <a:avLst/>
            <a:gdLst/>
            <a:ahLst/>
            <a:cxnLst/>
            <a:rect l="l" t="t" r="r" b="b"/>
            <a:pathLst>
              <a:path w="5136963" h="4560056">
                <a:moveTo>
                  <a:pt x="0" y="0"/>
                </a:moveTo>
                <a:lnTo>
                  <a:pt x="5136963" y="0"/>
                </a:lnTo>
                <a:lnTo>
                  <a:pt x="5136963" y="4560057"/>
                </a:lnTo>
                <a:lnTo>
                  <a:pt x="0" y="4560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0" r="-189" b="-1323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851234" y="4637638"/>
            <a:ext cx="5136963" cy="5369322"/>
          </a:xfrm>
          <a:custGeom>
            <a:avLst/>
            <a:gdLst/>
            <a:ahLst/>
            <a:cxnLst/>
            <a:rect l="l" t="t" r="r" b="b"/>
            <a:pathLst>
              <a:path w="5136963" h="5369322">
                <a:moveTo>
                  <a:pt x="0" y="0"/>
                </a:moveTo>
                <a:lnTo>
                  <a:pt x="5136963" y="0"/>
                </a:lnTo>
                <a:lnTo>
                  <a:pt x="5136963" y="5369322"/>
                </a:lnTo>
                <a:lnTo>
                  <a:pt x="0" y="5369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0" t="-97304" r="-189"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6529.9341" end="53521.4662"/>
                </p14:media>
              </p:ext>
            </p:extLst>
          </p:nvPr>
        </p:nvPicPr>
        <p:blipFill>
          <a:blip r:embed="rId7"/>
          <a:srcRect l="1673" r="1996"/>
          <a:stretch>
            <a:fillRect/>
          </a:stretch>
        </p:blipFill>
        <p:spPr>
          <a:xfrm>
            <a:off x="2130211" y="1509229"/>
            <a:ext cx="4525548" cy="722963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668764" y="2468502"/>
            <a:ext cx="1831021" cy="1831021"/>
            <a:chOff x="0" y="0"/>
            <a:chExt cx="2441362" cy="244136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441362" cy="2441362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569300" y="352173"/>
              <a:ext cx="1302762" cy="1737016"/>
            </a:xfrm>
            <a:custGeom>
              <a:avLst/>
              <a:gdLst/>
              <a:ahLst/>
              <a:cxnLst/>
              <a:rect l="l" t="t" r="r" b="b"/>
              <a:pathLst>
                <a:path w="1302762" h="1737016">
                  <a:moveTo>
                    <a:pt x="0" y="0"/>
                  </a:moveTo>
                  <a:lnTo>
                    <a:pt x="1302762" y="0"/>
                  </a:lnTo>
                  <a:lnTo>
                    <a:pt x="1302762" y="1737016"/>
                  </a:lnTo>
                  <a:lnTo>
                    <a:pt x="0" y="1737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038732" y="4655333"/>
            <a:ext cx="7091086" cy="176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1"/>
              </a:lnSpc>
            </a:pP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結合手機鈴聲提醒</a:t>
            </a:r>
            <a:endParaRPr lang="en-US" sz="505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>
              <a:lnSpc>
                <a:spcPts val="7071"/>
              </a:lnSpc>
              <a:spcBef>
                <a:spcPct val="0"/>
              </a:spcBef>
            </a:pP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可選擇</a:t>
            </a:r>
            <a:endParaRPr lang="en-US" sz="505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1688830" y="6815686"/>
            <a:ext cx="2460452" cy="963905"/>
            <a:chOff x="0" y="0"/>
            <a:chExt cx="3280602" cy="128520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280602" cy="1285206"/>
              <a:chOff x="0" y="0"/>
              <a:chExt cx="754580" cy="29561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754580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754580" h="295614">
                    <a:moveTo>
                      <a:pt x="147807" y="0"/>
                    </a:moveTo>
                    <a:lnTo>
                      <a:pt x="606773" y="0"/>
                    </a:lnTo>
                    <a:cubicBezTo>
                      <a:pt x="645974" y="0"/>
                      <a:pt x="683569" y="15572"/>
                      <a:pt x="711288" y="43292"/>
                    </a:cubicBezTo>
                    <a:cubicBezTo>
                      <a:pt x="739007" y="71011"/>
                      <a:pt x="754580" y="108606"/>
                      <a:pt x="754580" y="147807"/>
                    </a:cubicBezTo>
                    <a:lnTo>
                      <a:pt x="754580" y="147807"/>
                    </a:lnTo>
                    <a:cubicBezTo>
                      <a:pt x="754580" y="229438"/>
                      <a:pt x="688404" y="295614"/>
                      <a:pt x="606773" y="295614"/>
                    </a:cubicBezTo>
                    <a:lnTo>
                      <a:pt x="147807" y="295614"/>
                    </a:lnTo>
                    <a:cubicBezTo>
                      <a:pt x="108606" y="295614"/>
                      <a:pt x="71011" y="280041"/>
                      <a:pt x="43292" y="252322"/>
                    </a:cubicBezTo>
                    <a:cubicBezTo>
                      <a:pt x="15572" y="224603"/>
                      <a:pt x="0" y="187008"/>
                      <a:pt x="0" y="147807"/>
                    </a:cubicBezTo>
                    <a:lnTo>
                      <a:pt x="0" y="147807"/>
                    </a:lnTo>
                    <a:cubicBezTo>
                      <a:pt x="0" y="108606"/>
                      <a:pt x="15572" y="71011"/>
                      <a:pt x="43292" y="43292"/>
                    </a:cubicBezTo>
                    <a:cubicBezTo>
                      <a:pt x="71011" y="15572"/>
                      <a:pt x="108606" y="0"/>
                      <a:pt x="1478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61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691868" y="281165"/>
              <a:ext cx="1896868" cy="625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1"/>
                </a:lnSpc>
                <a:spcBef>
                  <a:spcPct val="0"/>
                </a:spcBef>
              </a:pPr>
              <a:r>
                <a:rPr lang="en-US" sz="3029" dirty="0" err="1">
                  <a:solidFill>
                    <a:srgbClr val="3B4848"/>
                  </a:solidFill>
                  <a:latin typeface="Heiti SC Medium" pitchFamily="2" charset="-128"/>
                  <a:ea typeface="Heiti SC Medium" pitchFamily="2" charset="-128"/>
                </a:rPr>
                <a:t>確認</a:t>
              </a:r>
              <a:endParaRPr lang="en-US" sz="3029" dirty="0">
                <a:solidFill>
                  <a:srgbClr val="3B4848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019268" y="6815686"/>
            <a:ext cx="2460452" cy="963905"/>
            <a:chOff x="0" y="0"/>
            <a:chExt cx="3280602" cy="128520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3280602" cy="1285206"/>
              <a:chOff x="0" y="0"/>
              <a:chExt cx="754580" cy="29561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54580" cy="295614"/>
              </a:xfrm>
              <a:custGeom>
                <a:avLst/>
                <a:gdLst/>
                <a:ahLst/>
                <a:cxnLst/>
                <a:rect l="l" t="t" r="r" b="b"/>
                <a:pathLst>
                  <a:path w="754580" h="295614">
                    <a:moveTo>
                      <a:pt x="147807" y="0"/>
                    </a:moveTo>
                    <a:lnTo>
                      <a:pt x="606773" y="0"/>
                    </a:lnTo>
                    <a:cubicBezTo>
                      <a:pt x="645974" y="0"/>
                      <a:pt x="683569" y="15572"/>
                      <a:pt x="711288" y="43292"/>
                    </a:cubicBezTo>
                    <a:cubicBezTo>
                      <a:pt x="739007" y="71011"/>
                      <a:pt x="754580" y="108606"/>
                      <a:pt x="754580" y="147807"/>
                    </a:cubicBezTo>
                    <a:lnTo>
                      <a:pt x="754580" y="147807"/>
                    </a:lnTo>
                    <a:cubicBezTo>
                      <a:pt x="754580" y="229438"/>
                      <a:pt x="688404" y="295614"/>
                      <a:pt x="606773" y="295614"/>
                    </a:cubicBezTo>
                    <a:lnTo>
                      <a:pt x="147807" y="295614"/>
                    </a:lnTo>
                    <a:cubicBezTo>
                      <a:pt x="108606" y="295614"/>
                      <a:pt x="71011" y="280041"/>
                      <a:pt x="43292" y="252322"/>
                    </a:cubicBezTo>
                    <a:cubicBezTo>
                      <a:pt x="15572" y="224603"/>
                      <a:pt x="0" y="187008"/>
                      <a:pt x="0" y="147807"/>
                    </a:cubicBezTo>
                    <a:lnTo>
                      <a:pt x="0" y="147807"/>
                    </a:lnTo>
                    <a:cubicBezTo>
                      <a:pt x="0" y="108606"/>
                      <a:pt x="15572" y="71011"/>
                      <a:pt x="43292" y="43292"/>
                    </a:cubicBezTo>
                    <a:cubicBezTo>
                      <a:pt x="71011" y="15572"/>
                      <a:pt x="108606" y="0"/>
                      <a:pt x="1478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61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371335" y="281157"/>
              <a:ext cx="2588735" cy="625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1"/>
                </a:lnSpc>
                <a:spcBef>
                  <a:spcPct val="0"/>
                </a:spcBef>
              </a:pPr>
              <a:r>
                <a:rPr lang="en-US" sz="3029" dirty="0" err="1">
                  <a:solidFill>
                    <a:srgbClr val="3B4848"/>
                  </a:solidFill>
                  <a:latin typeface="Heiti SC Medium" pitchFamily="2" charset="-128"/>
                  <a:ea typeface="Heiti SC Medium" pitchFamily="2" charset="-128"/>
                </a:rPr>
                <a:t>延長十分鐘</a:t>
              </a:r>
              <a:endParaRPr lang="en-US" sz="3029" dirty="0">
                <a:solidFill>
                  <a:srgbClr val="3B4848"/>
                </a:solidFill>
                <a:latin typeface="Heiti SC Medium" pitchFamily="2" charset="-128"/>
                <a:ea typeface="Heiti SC Medium" pitchFamily="2" charset="-128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48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816"/>
                            </p:stCondLst>
                            <p:childTnLst>
                              <p:par>
                                <p:cTn id="5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5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6413" y="1518557"/>
            <a:ext cx="18413939" cy="7249886"/>
            <a:chOff x="0" y="0"/>
            <a:chExt cx="4849762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9762" cy="1909435"/>
            </a:xfrm>
            <a:custGeom>
              <a:avLst/>
              <a:gdLst/>
              <a:ahLst/>
              <a:cxnLst/>
              <a:rect l="l" t="t" r="r" b="b"/>
              <a:pathLst>
                <a:path w="4849762" h="1909435">
                  <a:moveTo>
                    <a:pt x="21442" y="0"/>
                  </a:moveTo>
                  <a:lnTo>
                    <a:pt x="4828319" y="0"/>
                  </a:lnTo>
                  <a:cubicBezTo>
                    <a:pt x="4834006" y="0"/>
                    <a:pt x="4839460" y="2259"/>
                    <a:pt x="4843481" y="6280"/>
                  </a:cubicBezTo>
                  <a:cubicBezTo>
                    <a:pt x="4847503" y="10302"/>
                    <a:pt x="4849762" y="15755"/>
                    <a:pt x="4849762" y="21442"/>
                  </a:cubicBezTo>
                  <a:lnTo>
                    <a:pt x="4849762" y="1887993"/>
                  </a:lnTo>
                  <a:cubicBezTo>
                    <a:pt x="4849762" y="1899835"/>
                    <a:pt x="4840162" y="1909435"/>
                    <a:pt x="4828319" y="1909435"/>
                  </a:cubicBezTo>
                  <a:lnTo>
                    <a:pt x="21442" y="1909435"/>
                  </a:lnTo>
                  <a:cubicBezTo>
                    <a:pt x="9600" y="1909435"/>
                    <a:pt x="0" y="1899835"/>
                    <a:pt x="0" y="1887993"/>
                  </a:cubicBezTo>
                  <a:lnTo>
                    <a:pt x="0" y="21442"/>
                  </a:lnTo>
                  <a:cubicBezTo>
                    <a:pt x="0" y="9600"/>
                    <a:pt x="9600" y="0"/>
                    <a:pt x="21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90885" y="7369641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601120" y="1829882"/>
            <a:ext cx="7940103" cy="1101772"/>
          </a:xfrm>
          <a:custGeom>
            <a:avLst/>
            <a:gdLst/>
            <a:ahLst/>
            <a:cxnLst/>
            <a:rect l="l" t="t" r="r" b="b"/>
            <a:pathLst>
              <a:path w="7940103" h="1101772">
                <a:moveTo>
                  <a:pt x="0" y="0"/>
                </a:moveTo>
                <a:lnTo>
                  <a:pt x="7940103" y="0"/>
                </a:lnTo>
                <a:lnTo>
                  <a:pt x="7940103" y="1101772"/>
                </a:lnTo>
                <a:lnTo>
                  <a:pt x="0" y="1101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610645" y="7359649"/>
            <a:ext cx="7940103" cy="1035349"/>
          </a:xfrm>
          <a:custGeom>
            <a:avLst/>
            <a:gdLst/>
            <a:ahLst/>
            <a:cxnLst/>
            <a:rect l="l" t="t" r="r" b="b"/>
            <a:pathLst>
              <a:path w="7940103" h="1035349">
                <a:moveTo>
                  <a:pt x="0" y="0"/>
                </a:moveTo>
                <a:lnTo>
                  <a:pt x="7940103" y="0"/>
                </a:lnTo>
                <a:lnTo>
                  <a:pt x="7940103" y="1035349"/>
                </a:lnTo>
                <a:lnTo>
                  <a:pt x="0" y="103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10645" y="5569280"/>
            <a:ext cx="7940103" cy="1133144"/>
          </a:xfrm>
          <a:custGeom>
            <a:avLst/>
            <a:gdLst/>
            <a:ahLst/>
            <a:cxnLst/>
            <a:rect l="l" t="t" r="r" b="b"/>
            <a:pathLst>
              <a:path w="7940103" h="1133144">
                <a:moveTo>
                  <a:pt x="0" y="0"/>
                </a:moveTo>
                <a:lnTo>
                  <a:pt x="7940103" y="0"/>
                </a:lnTo>
                <a:lnTo>
                  <a:pt x="7940103" y="1133144"/>
                </a:lnTo>
                <a:lnTo>
                  <a:pt x="0" y="1133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9" name="Group 9"/>
          <p:cNvGrpSpPr/>
          <p:nvPr/>
        </p:nvGrpSpPr>
        <p:grpSpPr>
          <a:xfrm rot="5400000">
            <a:off x="5340788" y="6800654"/>
            <a:ext cx="460766" cy="46076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840466" y="3236747"/>
            <a:ext cx="7983527" cy="89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1"/>
              </a:lnSpc>
              <a:spcBef>
                <a:spcPct val="0"/>
              </a:spcBef>
            </a:pPr>
            <a:r>
              <a:rPr lang="en-US" sz="5686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用藥提醒功能</a:t>
            </a:r>
            <a:endParaRPr lang="en-US" sz="5686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-206326" y="2167163"/>
            <a:ext cx="205283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庫存:28粒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196801" y="7663718"/>
            <a:ext cx="205283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sz="2800" dirty="0">
                <a:solidFill>
                  <a:srgbClr val="FFFF00"/>
                </a:solidFill>
                <a:latin typeface="Heiti SC Medium" pitchFamily="2" charset="-128"/>
                <a:ea typeface="Heiti SC Medium" pitchFamily="2" charset="-128"/>
              </a:rPr>
              <a:t>庫存:27粒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196801" y="5958582"/>
            <a:ext cx="2052835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FFF00"/>
                </a:solidFill>
                <a:latin typeface="Heiti SC Medium" pitchFamily="2" charset="-128"/>
                <a:ea typeface="Heiti SC Medium" pitchFamily="2" charset="-128"/>
              </a:rPr>
              <a:t>用藥提醒</a:t>
            </a:r>
            <a:endParaRPr lang="en-US" sz="2800" dirty="0">
              <a:solidFill>
                <a:srgbClr val="FFFF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460417" y="4905038"/>
            <a:ext cx="6370664" cy="2084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第一次提醒：原先的通知</a:t>
            </a:r>
            <a:endParaRPr lang="en-US" sz="2999" dirty="0">
              <a:solidFill>
                <a:schemeClr val="accent6">
                  <a:lumMod val="40000"/>
                  <a:lumOff val="60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ts val="4199"/>
              </a:lnSpc>
            </a:pPr>
            <a:r>
              <a:rPr lang="en-US" sz="2999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第二次提醒：第一次延長</a:t>
            </a:r>
            <a:endParaRPr lang="en-US" sz="2999" dirty="0">
              <a:solidFill>
                <a:schemeClr val="accent6">
                  <a:lumMod val="40000"/>
                  <a:lumOff val="60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just">
              <a:lnSpc>
                <a:spcPts val="4199"/>
              </a:lnSpc>
            </a:pPr>
            <a:r>
              <a:rPr lang="en-US" sz="2999" dirty="0" err="1">
                <a:solidFill>
                  <a:srgbClr val="FFFF00"/>
                </a:solidFill>
                <a:latin typeface="Heiti SC Medium" pitchFamily="2" charset="-128"/>
                <a:ea typeface="Heiti SC Medium" pitchFamily="2" charset="-128"/>
              </a:rPr>
              <a:t>第三次提醒：第二次延長（扣數量</a:t>
            </a:r>
            <a:r>
              <a:rPr lang="en-US" sz="2999" dirty="0">
                <a:solidFill>
                  <a:srgbClr val="FFFF00"/>
                </a:solidFill>
                <a:latin typeface="Heiti SC Medium" pitchFamily="2" charset="-128"/>
                <a:ea typeface="Heiti SC Medium" pitchFamily="2" charset="-128"/>
              </a:rPr>
              <a:t>）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endParaRPr lang="en-US" sz="2999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601120" y="3542510"/>
            <a:ext cx="7940103" cy="1369545"/>
          </a:xfrm>
          <a:custGeom>
            <a:avLst/>
            <a:gdLst/>
            <a:ahLst/>
            <a:cxnLst/>
            <a:rect l="l" t="t" r="r" b="b"/>
            <a:pathLst>
              <a:path w="7940103" h="1369545">
                <a:moveTo>
                  <a:pt x="0" y="0"/>
                </a:moveTo>
                <a:lnTo>
                  <a:pt x="7940103" y="0"/>
                </a:lnTo>
                <a:lnTo>
                  <a:pt x="7940103" y="1369545"/>
                </a:lnTo>
                <a:lnTo>
                  <a:pt x="0" y="13695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-196801" y="3836695"/>
            <a:ext cx="205283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7"/>
              </a:lnSpc>
            </a:pPr>
            <a:r>
              <a:rPr lang="en-US" sz="28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用藥提醒</a:t>
            </a:r>
            <a:endParaRPr lang="en-US" sz="2800" dirty="0">
              <a:solidFill>
                <a:schemeClr val="accent6">
                  <a:lumMod val="40000"/>
                  <a:lumOff val="60000"/>
                </a:schemeClr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>
              <a:lnSpc>
                <a:spcPts val="3227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MAX*2</a:t>
            </a: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5340788" y="5013264"/>
            <a:ext cx="460766" cy="46076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400000">
            <a:off x="5340788" y="3006699"/>
            <a:ext cx="460766" cy="46076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84000" y="3160800"/>
            <a:ext cx="13773600" cy="5576400"/>
            <a:chOff x="0" y="0"/>
            <a:chExt cx="3729235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9235" cy="1909435"/>
            </a:xfrm>
            <a:custGeom>
              <a:avLst/>
              <a:gdLst/>
              <a:ahLst/>
              <a:cxnLst/>
              <a:rect l="l" t="t" r="r" b="b"/>
              <a:pathLst>
                <a:path w="3729235" h="1909435">
                  <a:moveTo>
                    <a:pt x="27885" y="0"/>
                  </a:moveTo>
                  <a:lnTo>
                    <a:pt x="3701350" y="0"/>
                  </a:lnTo>
                  <a:cubicBezTo>
                    <a:pt x="3716751" y="0"/>
                    <a:pt x="3729235" y="12485"/>
                    <a:pt x="3729235" y="27885"/>
                  </a:cubicBezTo>
                  <a:lnTo>
                    <a:pt x="3729235" y="1881550"/>
                  </a:lnTo>
                  <a:cubicBezTo>
                    <a:pt x="3729235" y="1888946"/>
                    <a:pt x="3726297" y="1896038"/>
                    <a:pt x="3721068" y="1901268"/>
                  </a:cubicBezTo>
                  <a:cubicBezTo>
                    <a:pt x="3715838" y="1906497"/>
                    <a:pt x="3708746" y="1909435"/>
                    <a:pt x="3701350" y="1909435"/>
                  </a:cubicBezTo>
                  <a:lnTo>
                    <a:pt x="27885" y="1909435"/>
                  </a:lnTo>
                  <a:cubicBezTo>
                    <a:pt x="12485" y="1909435"/>
                    <a:pt x="0" y="1896950"/>
                    <a:pt x="0" y="1881550"/>
                  </a:cubicBezTo>
                  <a:lnTo>
                    <a:pt x="0" y="27885"/>
                  </a:lnTo>
                  <a:cubicBezTo>
                    <a:pt x="0" y="20490"/>
                    <a:pt x="2938" y="13397"/>
                    <a:pt x="8167" y="8167"/>
                  </a:cubicBezTo>
                  <a:cubicBezTo>
                    <a:pt x="13397" y="2938"/>
                    <a:pt x="20490" y="0"/>
                    <a:pt x="27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1600" y="7369200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44181" y="2703600"/>
            <a:ext cx="4510800" cy="3088800"/>
            <a:chOff x="0" y="0"/>
            <a:chExt cx="2313553" cy="1479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13553" cy="1479042"/>
            </a:xfrm>
            <a:custGeom>
              <a:avLst/>
              <a:gdLst/>
              <a:ahLst/>
              <a:cxnLst/>
              <a:rect l="l" t="t" r="r" b="b"/>
              <a:pathLst>
                <a:path w="2313553" h="1479042">
                  <a:moveTo>
                    <a:pt x="0" y="0"/>
                  </a:moveTo>
                  <a:lnTo>
                    <a:pt x="0" y="1479042"/>
                  </a:lnTo>
                  <a:lnTo>
                    <a:pt x="2313553" y="1479042"/>
                  </a:lnTo>
                  <a:lnTo>
                    <a:pt x="2313553" y="0"/>
                  </a:lnTo>
                  <a:lnTo>
                    <a:pt x="0" y="0"/>
                  </a:lnTo>
                  <a:close/>
                  <a:moveTo>
                    <a:pt x="2252593" y="1418082"/>
                  </a:moveTo>
                  <a:lnTo>
                    <a:pt x="59690" y="1418082"/>
                  </a:lnTo>
                  <a:lnTo>
                    <a:pt x="59690" y="59690"/>
                  </a:lnTo>
                  <a:lnTo>
                    <a:pt x="2252593" y="59690"/>
                  </a:lnTo>
                  <a:lnTo>
                    <a:pt x="2252593" y="1418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54800" y="5558926"/>
            <a:ext cx="4500000" cy="1141200"/>
            <a:chOff x="0" y="0"/>
            <a:chExt cx="669903" cy="1675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9903" cy="167518"/>
            </a:xfrm>
            <a:custGeom>
              <a:avLst/>
              <a:gdLst/>
              <a:ahLst/>
              <a:cxnLst/>
              <a:rect l="l" t="t" r="r" b="b"/>
              <a:pathLst>
                <a:path w="669903" h="167518">
                  <a:moveTo>
                    <a:pt x="0" y="0"/>
                  </a:moveTo>
                  <a:lnTo>
                    <a:pt x="669903" y="0"/>
                  </a:lnTo>
                  <a:lnTo>
                    <a:pt x="669903" y="167518"/>
                  </a:lnTo>
                  <a:lnTo>
                    <a:pt x="0" y="167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041504" y="3191984"/>
            <a:ext cx="2316154" cy="2075854"/>
          </a:xfrm>
          <a:custGeom>
            <a:avLst/>
            <a:gdLst/>
            <a:ahLst/>
            <a:cxnLst/>
            <a:rect l="l" t="t" r="r" b="b"/>
            <a:pathLst>
              <a:path w="1792293" h="1606343">
                <a:moveTo>
                  <a:pt x="0" y="0"/>
                </a:moveTo>
                <a:lnTo>
                  <a:pt x="1792293" y="0"/>
                </a:lnTo>
                <a:lnTo>
                  <a:pt x="1792293" y="1606342"/>
                </a:lnTo>
                <a:lnTo>
                  <a:pt x="0" y="1606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55332" y="4073573"/>
            <a:ext cx="4825703" cy="116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9513"/>
              </a:lnSpc>
              <a:spcBef>
                <a:spcPct val="0"/>
              </a:spcBef>
              <a:defRPr sz="6795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en-US" dirty="0" err="1"/>
              <a:t>健康地圖</a:t>
            </a:r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11570574" y="5715731"/>
            <a:ext cx="3258014" cy="590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77"/>
              </a:lnSpc>
            </a:pPr>
            <a:r>
              <a:rPr lang="en-US" sz="4000" dirty="0">
                <a:solidFill>
                  <a:srgbClr val="000000"/>
                </a:solidFill>
                <a:latin typeface="Montserrat Classic Bold"/>
              </a:rPr>
              <a:t>Google map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44667" y="7108262"/>
            <a:ext cx="617002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結合Google</a:t>
            </a:r>
            <a:r>
              <a:rPr lang="en-US" sz="360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 map</a:t>
            </a:r>
          </a:p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快速獲得周圍診所藥局資訊</a:t>
            </a: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72F31754-518C-A766-63C2-9D7F3DE068FF}"/>
              </a:ext>
            </a:extLst>
          </p:cNvPr>
          <p:cNvSpPr txBox="1"/>
          <p:nvPr/>
        </p:nvSpPr>
        <p:spPr>
          <a:xfrm>
            <a:off x="555332" y="3466588"/>
            <a:ext cx="951230" cy="484748"/>
          </a:xfrm>
          <a:prstGeom prst="rect">
            <a:avLst/>
          </a:prstGeom>
          <a:solidFill>
            <a:srgbClr val="262933"/>
          </a:solidFill>
        </p:spPr>
        <p:txBody>
          <a:bodyPr vert="horz" wrap="square" lIns="0" tIns="3048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240"/>
              </a:spcBef>
            </a:pPr>
            <a:r>
              <a:rPr sz="2950" b="1" spc="-140" dirty="0">
                <a:solidFill>
                  <a:srgbClr val="FFFFFF"/>
                </a:solidFill>
                <a:latin typeface="Arial"/>
                <a:cs typeface="Arial"/>
              </a:rPr>
              <a:t>NO.</a:t>
            </a:r>
            <a:r>
              <a:rPr lang="en-US" sz="2950" b="1" spc="-14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6CAC5642-44D4-6832-2C00-7896313FDAF0}"/>
              </a:ext>
            </a:extLst>
          </p:cNvPr>
          <p:cNvSpPr txBox="1"/>
          <p:nvPr/>
        </p:nvSpPr>
        <p:spPr>
          <a:xfrm>
            <a:off x="555332" y="5702617"/>
            <a:ext cx="5154930" cy="566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265"/>
              </a:spcBef>
            </a:pPr>
            <a:r>
              <a:rPr sz="2950" b="1" spc="30" dirty="0">
                <a:solidFill>
                  <a:srgbClr val="58788F"/>
                </a:solidFill>
                <a:latin typeface="Arial"/>
                <a:cs typeface="Arial"/>
              </a:rPr>
              <a:t>FOR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45" dirty="0">
                <a:solidFill>
                  <a:srgbClr val="58788F"/>
                </a:solidFill>
                <a:latin typeface="Arial"/>
                <a:cs typeface="Arial"/>
              </a:rPr>
              <a:t>THE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-45" dirty="0">
                <a:solidFill>
                  <a:srgbClr val="58788F"/>
                </a:solidFill>
                <a:latin typeface="Arial"/>
                <a:cs typeface="Arial"/>
              </a:rPr>
              <a:t>SAKE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105" dirty="0">
                <a:solidFill>
                  <a:srgbClr val="58788F"/>
                </a:solidFill>
                <a:latin typeface="Arial"/>
                <a:cs typeface="Arial"/>
              </a:rPr>
              <a:t>OF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50" dirty="0">
                <a:solidFill>
                  <a:srgbClr val="58788F"/>
                </a:solidFill>
                <a:latin typeface="Arial"/>
                <a:cs typeface="Arial"/>
              </a:rPr>
              <a:t>HEALTH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4" grpId="0"/>
      <p:bldP spid="15" grpId="0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64863" y="1500734"/>
            <a:ext cx="18413939" cy="7249886"/>
            <a:chOff x="0" y="0"/>
            <a:chExt cx="4849762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9762" cy="1909435"/>
            </a:xfrm>
            <a:custGeom>
              <a:avLst/>
              <a:gdLst/>
              <a:ahLst/>
              <a:cxnLst/>
              <a:rect l="l" t="t" r="r" b="b"/>
              <a:pathLst>
                <a:path w="4849762" h="1909435">
                  <a:moveTo>
                    <a:pt x="21442" y="0"/>
                  </a:moveTo>
                  <a:lnTo>
                    <a:pt x="4828319" y="0"/>
                  </a:lnTo>
                  <a:cubicBezTo>
                    <a:pt x="4834006" y="0"/>
                    <a:pt x="4839460" y="2259"/>
                    <a:pt x="4843481" y="6280"/>
                  </a:cubicBezTo>
                  <a:cubicBezTo>
                    <a:pt x="4847503" y="10302"/>
                    <a:pt x="4849762" y="15755"/>
                    <a:pt x="4849762" y="21442"/>
                  </a:cubicBezTo>
                  <a:lnTo>
                    <a:pt x="4849762" y="1887993"/>
                  </a:lnTo>
                  <a:cubicBezTo>
                    <a:pt x="4849762" y="1899835"/>
                    <a:pt x="4840162" y="1909435"/>
                    <a:pt x="4828319" y="1909435"/>
                  </a:cubicBezTo>
                  <a:lnTo>
                    <a:pt x="21442" y="1909435"/>
                  </a:lnTo>
                  <a:cubicBezTo>
                    <a:pt x="9600" y="1909435"/>
                    <a:pt x="0" y="1899835"/>
                    <a:pt x="0" y="1887993"/>
                  </a:cubicBezTo>
                  <a:lnTo>
                    <a:pt x="0" y="21442"/>
                  </a:lnTo>
                  <a:cubicBezTo>
                    <a:pt x="0" y="9600"/>
                    <a:pt x="9600" y="0"/>
                    <a:pt x="21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90885" y="7369641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851234" y="244393"/>
            <a:ext cx="5136963" cy="4560056"/>
          </a:xfrm>
          <a:custGeom>
            <a:avLst/>
            <a:gdLst/>
            <a:ahLst/>
            <a:cxnLst/>
            <a:rect l="l" t="t" r="r" b="b"/>
            <a:pathLst>
              <a:path w="5136963" h="4560056">
                <a:moveTo>
                  <a:pt x="0" y="0"/>
                </a:moveTo>
                <a:lnTo>
                  <a:pt x="5136963" y="0"/>
                </a:lnTo>
                <a:lnTo>
                  <a:pt x="5136963" y="4560057"/>
                </a:lnTo>
                <a:lnTo>
                  <a:pt x="0" y="4560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0" r="-189" b="-1323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851234" y="4637638"/>
            <a:ext cx="5136963" cy="5369322"/>
          </a:xfrm>
          <a:custGeom>
            <a:avLst/>
            <a:gdLst/>
            <a:ahLst/>
            <a:cxnLst/>
            <a:rect l="l" t="t" r="r" b="b"/>
            <a:pathLst>
              <a:path w="5136963" h="5369322">
                <a:moveTo>
                  <a:pt x="0" y="0"/>
                </a:moveTo>
                <a:lnTo>
                  <a:pt x="5136963" y="0"/>
                </a:lnTo>
                <a:lnTo>
                  <a:pt x="5136963" y="5369322"/>
                </a:lnTo>
                <a:lnTo>
                  <a:pt x="0" y="5369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0" t="-97304" r="-189"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077.8618" end="163155.0709"/>
                </p14:media>
              </p:ext>
            </p:extLst>
          </p:nvPr>
        </p:nvPicPr>
        <p:blipFill>
          <a:blip r:embed="rId7"/>
          <a:srcRect l="1673" r="1996"/>
          <a:stretch>
            <a:fillRect/>
          </a:stretch>
        </p:blipFill>
        <p:spPr>
          <a:xfrm>
            <a:off x="2130211" y="1509229"/>
            <a:ext cx="4525548" cy="722963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663897" y="4463215"/>
            <a:ext cx="2300500" cy="2300500"/>
            <a:chOff x="0" y="0"/>
            <a:chExt cx="3067333" cy="306733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067333" cy="306733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16877" y="446544"/>
              <a:ext cx="2233580" cy="2057685"/>
            </a:xfrm>
            <a:custGeom>
              <a:avLst/>
              <a:gdLst/>
              <a:ahLst/>
              <a:cxnLst/>
              <a:rect l="l" t="t" r="r" b="b"/>
              <a:pathLst>
                <a:path w="2233580" h="2057685">
                  <a:moveTo>
                    <a:pt x="0" y="0"/>
                  </a:moveTo>
                  <a:lnTo>
                    <a:pt x="2233579" y="0"/>
                  </a:lnTo>
                  <a:lnTo>
                    <a:pt x="2233579" y="2057685"/>
                  </a:lnTo>
                  <a:lnTo>
                    <a:pt x="0" y="20576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41788" y="4463215"/>
            <a:ext cx="2300500" cy="2300500"/>
            <a:chOff x="0" y="0"/>
            <a:chExt cx="3067333" cy="306733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067333" cy="306733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467713" y="382192"/>
              <a:ext cx="2131906" cy="2131906"/>
            </a:xfrm>
            <a:custGeom>
              <a:avLst/>
              <a:gdLst/>
              <a:ahLst/>
              <a:cxnLst/>
              <a:rect l="l" t="t" r="r" b="b"/>
              <a:pathLst>
                <a:path w="2131906" h="2131906">
                  <a:moveTo>
                    <a:pt x="0" y="0"/>
                  </a:moveTo>
                  <a:lnTo>
                    <a:pt x="2131906" y="0"/>
                  </a:lnTo>
                  <a:lnTo>
                    <a:pt x="2131906" y="2131906"/>
                  </a:lnTo>
                  <a:lnTo>
                    <a:pt x="0" y="2131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1234708" y="5156913"/>
            <a:ext cx="936079" cy="953966"/>
          </a:xfrm>
          <a:custGeom>
            <a:avLst/>
            <a:gdLst/>
            <a:ahLst/>
            <a:cxnLst/>
            <a:rect l="l" t="t" r="r" b="b"/>
            <a:pathLst>
              <a:path w="936079" h="953966">
                <a:moveTo>
                  <a:pt x="0" y="0"/>
                </a:moveTo>
                <a:lnTo>
                  <a:pt x="936079" y="0"/>
                </a:lnTo>
                <a:lnTo>
                  <a:pt x="936079" y="953966"/>
                </a:lnTo>
                <a:lnTo>
                  <a:pt x="0" y="953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7842107" y="2696817"/>
            <a:ext cx="7983527" cy="89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1"/>
              </a:lnSpc>
              <a:spcBef>
                <a:spcPct val="0"/>
              </a:spcBef>
            </a:pPr>
            <a:r>
              <a:rPr lang="en-US" sz="5686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結合地圖與健保藥局資訊</a:t>
            </a:r>
            <a:endParaRPr lang="en-US" sz="5686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26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4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6" grpId="0" animBg="1"/>
      <p:bldP spid="7" grpId="0" animBg="1"/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84000" y="3160800"/>
            <a:ext cx="13773600" cy="5576400"/>
            <a:chOff x="0" y="0"/>
            <a:chExt cx="3729235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9235" cy="1909435"/>
            </a:xfrm>
            <a:custGeom>
              <a:avLst/>
              <a:gdLst/>
              <a:ahLst/>
              <a:cxnLst/>
              <a:rect l="l" t="t" r="r" b="b"/>
              <a:pathLst>
                <a:path w="3729235" h="1909435">
                  <a:moveTo>
                    <a:pt x="27885" y="0"/>
                  </a:moveTo>
                  <a:lnTo>
                    <a:pt x="3701350" y="0"/>
                  </a:lnTo>
                  <a:cubicBezTo>
                    <a:pt x="3716751" y="0"/>
                    <a:pt x="3729235" y="12485"/>
                    <a:pt x="3729235" y="27885"/>
                  </a:cubicBezTo>
                  <a:lnTo>
                    <a:pt x="3729235" y="1881550"/>
                  </a:lnTo>
                  <a:cubicBezTo>
                    <a:pt x="3729235" y="1888946"/>
                    <a:pt x="3726297" y="1896038"/>
                    <a:pt x="3721068" y="1901268"/>
                  </a:cubicBezTo>
                  <a:cubicBezTo>
                    <a:pt x="3715838" y="1906497"/>
                    <a:pt x="3708746" y="1909435"/>
                    <a:pt x="3701350" y="1909435"/>
                  </a:cubicBezTo>
                  <a:lnTo>
                    <a:pt x="27885" y="1909435"/>
                  </a:lnTo>
                  <a:cubicBezTo>
                    <a:pt x="12485" y="1909435"/>
                    <a:pt x="0" y="1896950"/>
                    <a:pt x="0" y="1881550"/>
                  </a:cubicBezTo>
                  <a:lnTo>
                    <a:pt x="0" y="27885"/>
                  </a:lnTo>
                  <a:cubicBezTo>
                    <a:pt x="0" y="20490"/>
                    <a:pt x="2938" y="13397"/>
                    <a:pt x="8167" y="8167"/>
                  </a:cubicBezTo>
                  <a:cubicBezTo>
                    <a:pt x="13397" y="2938"/>
                    <a:pt x="20490" y="0"/>
                    <a:pt x="27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1600" y="7369200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0" y="2741285"/>
            <a:ext cx="4510800" cy="3088800"/>
            <a:chOff x="0" y="0"/>
            <a:chExt cx="2313553" cy="1479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13553" cy="1479042"/>
            </a:xfrm>
            <a:custGeom>
              <a:avLst/>
              <a:gdLst/>
              <a:ahLst/>
              <a:cxnLst/>
              <a:rect l="l" t="t" r="r" b="b"/>
              <a:pathLst>
                <a:path w="2313553" h="1479042">
                  <a:moveTo>
                    <a:pt x="0" y="0"/>
                  </a:moveTo>
                  <a:lnTo>
                    <a:pt x="0" y="1479042"/>
                  </a:lnTo>
                  <a:lnTo>
                    <a:pt x="2313553" y="1479042"/>
                  </a:lnTo>
                  <a:lnTo>
                    <a:pt x="2313553" y="0"/>
                  </a:lnTo>
                  <a:lnTo>
                    <a:pt x="0" y="0"/>
                  </a:lnTo>
                  <a:close/>
                  <a:moveTo>
                    <a:pt x="2252593" y="1418082"/>
                  </a:moveTo>
                  <a:lnTo>
                    <a:pt x="59690" y="1418082"/>
                  </a:lnTo>
                  <a:lnTo>
                    <a:pt x="59690" y="59690"/>
                  </a:lnTo>
                  <a:lnTo>
                    <a:pt x="2252593" y="59690"/>
                  </a:lnTo>
                  <a:lnTo>
                    <a:pt x="2252593" y="1418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0" y="5534538"/>
            <a:ext cx="4500000" cy="1141200"/>
            <a:chOff x="0" y="0"/>
            <a:chExt cx="669903" cy="1675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9903" cy="167518"/>
            </a:xfrm>
            <a:custGeom>
              <a:avLst/>
              <a:gdLst/>
              <a:ahLst/>
              <a:cxnLst/>
              <a:rect l="l" t="t" r="r" b="b"/>
              <a:pathLst>
                <a:path w="669903" h="167518">
                  <a:moveTo>
                    <a:pt x="0" y="0"/>
                  </a:moveTo>
                  <a:lnTo>
                    <a:pt x="669903" y="0"/>
                  </a:lnTo>
                  <a:lnTo>
                    <a:pt x="669903" y="167518"/>
                  </a:lnTo>
                  <a:lnTo>
                    <a:pt x="0" y="167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671447" y="3257465"/>
            <a:ext cx="2013504" cy="2013504"/>
          </a:xfrm>
          <a:custGeom>
            <a:avLst/>
            <a:gdLst/>
            <a:ahLst/>
            <a:cxnLst/>
            <a:rect l="l" t="t" r="r" b="b"/>
            <a:pathLst>
              <a:path w="1638982" h="1638982">
                <a:moveTo>
                  <a:pt x="0" y="0"/>
                </a:moveTo>
                <a:lnTo>
                  <a:pt x="1638982" y="0"/>
                </a:lnTo>
                <a:lnTo>
                  <a:pt x="1638982" y="1638982"/>
                </a:lnTo>
                <a:lnTo>
                  <a:pt x="0" y="16389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84923" y="4446016"/>
            <a:ext cx="6331105" cy="116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9513"/>
              </a:lnSpc>
              <a:spcBef>
                <a:spcPct val="0"/>
              </a:spcBef>
              <a:defRPr sz="6795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en-US" dirty="0" err="1"/>
              <a:t>常見慢性病資料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1258191" y="5816787"/>
            <a:ext cx="2840015" cy="5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7"/>
              </a:lnSpc>
            </a:pPr>
            <a:r>
              <a:rPr lang="en-US" sz="4000" dirty="0" err="1">
                <a:solidFill>
                  <a:srgbClr val="000000"/>
                </a:solidFill>
                <a:latin typeface="Heiti SC Medium" pitchFamily="2" charset="-128"/>
                <a:ea typeface="Heiti SC Medium" pitchFamily="2" charset="-128"/>
              </a:rPr>
              <a:t>慢性病資料</a:t>
            </a:r>
            <a:endParaRPr lang="en-US" sz="4000" dirty="0">
              <a:solidFill>
                <a:srgbClr val="0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982200" y="6935291"/>
            <a:ext cx="7834538" cy="275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常見慢性病資料統整</a:t>
            </a: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zh-TW" altLang="en-US" sz="360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台灣國人</a:t>
            </a:r>
            <a:r>
              <a:rPr lang="en-US" altLang="zh-TW" sz="360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10</a:t>
            </a:r>
            <a:r>
              <a:rPr lang="zh-TW" altLang="en-US" sz="360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大死因「</a:t>
            </a:r>
            <a:r>
              <a:rPr lang="en-US" altLang="zh-TW" sz="360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9</a:t>
            </a:r>
            <a:r>
              <a:rPr lang="zh-TW" altLang="en-US" sz="3600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項全是慢性病」</a:t>
            </a:r>
          </a:p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>
              <a:lnSpc>
                <a:spcPts val="4319"/>
              </a:lnSpc>
            </a:pP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>
              <a:lnSpc>
                <a:spcPts val="4319"/>
              </a:lnSpc>
            </a:pP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B28E2D7-2493-362C-0749-674DCCAEDA9A}"/>
              </a:ext>
            </a:extLst>
          </p:cNvPr>
          <p:cNvSpPr txBox="1"/>
          <p:nvPr/>
        </p:nvSpPr>
        <p:spPr>
          <a:xfrm>
            <a:off x="312166" y="3779469"/>
            <a:ext cx="951230" cy="484748"/>
          </a:xfrm>
          <a:prstGeom prst="rect">
            <a:avLst/>
          </a:prstGeom>
          <a:solidFill>
            <a:srgbClr val="262933"/>
          </a:solidFill>
        </p:spPr>
        <p:txBody>
          <a:bodyPr vert="horz" wrap="square" lIns="0" tIns="3048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240"/>
              </a:spcBef>
            </a:pPr>
            <a:r>
              <a:rPr sz="2950" b="1" spc="-140" dirty="0">
                <a:solidFill>
                  <a:srgbClr val="FFFFFF"/>
                </a:solidFill>
                <a:latin typeface="Arial"/>
                <a:cs typeface="Arial"/>
              </a:rPr>
              <a:t>NO.</a:t>
            </a:r>
            <a:r>
              <a:rPr lang="en-US" sz="2950" b="1" spc="-14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D61C4CD9-5693-C92F-84AC-E319970B5B27}"/>
              </a:ext>
            </a:extLst>
          </p:cNvPr>
          <p:cNvSpPr txBox="1"/>
          <p:nvPr/>
        </p:nvSpPr>
        <p:spPr>
          <a:xfrm>
            <a:off x="286766" y="5897721"/>
            <a:ext cx="5154930" cy="566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265"/>
              </a:spcBef>
            </a:pPr>
            <a:r>
              <a:rPr sz="2950" b="1" spc="30" dirty="0">
                <a:solidFill>
                  <a:srgbClr val="58788F"/>
                </a:solidFill>
                <a:latin typeface="Arial"/>
                <a:cs typeface="Arial"/>
              </a:rPr>
              <a:t>FOR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45" dirty="0">
                <a:solidFill>
                  <a:srgbClr val="58788F"/>
                </a:solidFill>
                <a:latin typeface="Arial"/>
                <a:cs typeface="Arial"/>
              </a:rPr>
              <a:t>THE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-45" dirty="0">
                <a:solidFill>
                  <a:srgbClr val="58788F"/>
                </a:solidFill>
                <a:latin typeface="Arial"/>
                <a:cs typeface="Arial"/>
              </a:rPr>
              <a:t>SAKE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105" dirty="0">
                <a:solidFill>
                  <a:srgbClr val="58788F"/>
                </a:solidFill>
                <a:latin typeface="Arial"/>
                <a:cs typeface="Arial"/>
              </a:rPr>
              <a:t>OF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50" dirty="0">
                <a:solidFill>
                  <a:srgbClr val="58788F"/>
                </a:solidFill>
                <a:latin typeface="Arial"/>
                <a:cs typeface="Arial"/>
              </a:rPr>
              <a:t>HEALTH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5" grpId="0"/>
      <p:bldP spid="16" grpId="0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64863" y="1500734"/>
            <a:ext cx="18413939" cy="7249886"/>
            <a:chOff x="0" y="0"/>
            <a:chExt cx="4849762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9762" cy="1909435"/>
            </a:xfrm>
            <a:custGeom>
              <a:avLst/>
              <a:gdLst/>
              <a:ahLst/>
              <a:cxnLst/>
              <a:rect l="l" t="t" r="r" b="b"/>
              <a:pathLst>
                <a:path w="4849762" h="1909435">
                  <a:moveTo>
                    <a:pt x="21442" y="0"/>
                  </a:moveTo>
                  <a:lnTo>
                    <a:pt x="4828319" y="0"/>
                  </a:lnTo>
                  <a:cubicBezTo>
                    <a:pt x="4834006" y="0"/>
                    <a:pt x="4839460" y="2259"/>
                    <a:pt x="4843481" y="6280"/>
                  </a:cubicBezTo>
                  <a:cubicBezTo>
                    <a:pt x="4847503" y="10302"/>
                    <a:pt x="4849762" y="15755"/>
                    <a:pt x="4849762" y="21442"/>
                  </a:cubicBezTo>
                  <a:lnTo>
                    <a:pt x="4849762" y="1887993"/>
                  </a:lnTo>
                  <a:cubicBezTo>
                    <a:pt x="4849762" y="1899835"/>
                    <a:pt x="4840162" y="1909435"/>
                    <a:pt x="4828319" y="1909435"/>
                  </a:cubicBezTo>
                  <a:lnTo>
                    <a:pt x="21442" y="1909435"/>
                  </a:lnTo>
                  <a:cubicBezTo>
                    <a:pt x="9600" y="1909435"/>
                    <a:pt x="0" y="1899835"/>
                    <a:pt x="0" y="1887993"/>
                  </a:cubicBezTo>
                  <a:lnTo>
                    <a:pt x="0" y="21442"/>
                  </a:lnTo>
                  <a:cubicBezTo>
                    <a:pt x="0" y="9600"/>
                    <a:pt x="9600" y="0"/>
                    <a:pt x="21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90885" y="7369641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851234" y="244393"/>
            <a:ext cx="5136963" cy="4560056"/>
          </a:xfrm>
          <a:custGeom>
            <a:avLst/>
            <a:gdLst/>
            <a:ahLst/>
            <a:cxnLst/>
            <a:rect l="l" t="t" r="r" b="b"/>
            <a:pathLst>
              <a:path w="5136963" h="4560056">
                <a:moveTo>
                  <a:pt x="0" y="0"/>
                </a:moveTo>
                <a:lnTo>
                  <a:pt x="5136963" y="0"/>
                </a:lnTo>
                <a:lnTo>
                  <a:pt x="5136963" y="4560057"/>
                </a:lnTo>
                <a:lnTo>
                  <a:pt x="0" y="456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0" r="-189" b="-1323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851234" y="4637638"/>
            <a:ext cx="5136963" cy="5369322"/>
          </a:xfrm>
          <a:custGeom>
            <a:avLst/>
            <a:gdLst/>
            <a:ahLst/>
            <a:cxnLst/>
            <a:rect l="l" t="t" r="r" b="b"/>
            <a:pathLst>
              <a:path w="5136963" h="5369322">
                <a:moveTo>
                  <a:pt x="0" y="0"/>
                </a:moveTo>
                <a:lnTo>
                  <a:pt x="5136963" y="0"/>
                </a:lnTo>
                <a:lnTo>
                  <a:pt x="5136963" y="5369322"/>
                </a:lnTo>
                <a:lnTo>
                  <a:pt x="0" y="5369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0" t="-97304" r="-18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1333493" y="5089488"/>
            <a:ext cx="1000755" cy="1019877"/>
          </a:xfrm>
          <a:custGeom>
            <a:avLst/>
            <a:gdLst/>
            <a:ahLst/>
            <a:cxnLst/>
            <a:rect l="l" t="t" r="r" b="b"/>
            <a:pathLst>
              <a:path w="1000755" h="1019877">
                <a:moveTo>
                  <a:pt x="0" y="0"/>
                </a:moveTo>
                <a:lnTo>
                  <a:pt x="1000754" y="0"/>
                </a:lnTo>
                <a:lnTo>
                  <a:pt x="1000754" y="1019878"/>
                </a:lnTo>
                <a:lnTo>
                  <a:pt x="0" y="1019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576362" y="4347861"/>
            <a:ext cx="2459446" cy="2459446"/>
            <a:chOff x="0" y="0"/>
            <a:chExt cx="3279261" cy="327926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279261" cy="327926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644695" y="507118"/>
              <a:ext cx="2395216" cy="2290425"/>
            </a:xfrm>
            <a:custGeom>
              <a:avLst/>
              <a:gdLst/>
              <a:ahLst/>
              <a:cxnLst/>
              <a:rect l="l" t="t" r="r" b="b"/>
              <a:pathLst>
                <a:path w="2395216" h="2290425">
                  <a:moveTo>
                    <a:pt x="0" y="0"/>
                  </a:moveTo>
                  <a:lnTo>
                    <a:pt x="2395215" y="0"/>
                  </a:lnTo>
                  <a:lnTo>
                    <a:pt x="2395215" y="2290425"/>
                  </a:lnTo>
                  <a:lnTo>
                    <a:pt x="0" y="2290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623972" y="4347861"/>
            <a:ext cx="2459446" cy="2459446"/>
            <a:chOff x="0" y="0"/>
            <a:chExt cx="3279261" cy="327926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279261" cy="327926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494418" y="523542"/>
              <a:ext cx="2290425" cy="2290425"/>
            </a:xfrm>
            <a:custGeom>
              <a:avLst/>
              <a:gdLst/>
              <a:ahLst/>
              <a:cxnLst/>
              <a:rect l="l" t="t" r="r" b="b"/>
              <a:pathLst>
                <a:path w="2290425" h="2290425">
                  <a:moveTo>
                    <a:pt x="0" y="0"/>
                  </a:moveTo>
                  <a:lnTo>
                    <a:pt x="2290425" y="0"/>
                  </a:lnTo>
                  <a:lnTo>
                    <a:pt x="2290425" y="2290425"/>
                  </a:lnTo>
                  <a:lnTo>
                    <a:pt x="0" y="2290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486528" y="2862641"/>
            <a:ext cx="8136467" cy="90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3"/>
              </a:lnSpc>
              <a:spcBef>
                <a:spcPct val="0"/>
              </a:spcBef>
            </a:pPr>
            <a:r>
              <a:rPr lang="en-US" sz="5795" dirty="0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9項慢性病資料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EA77BEC-E9BF-9613-FF10-B7B2553E7F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0946" y="1464288"/>
            <a:ext cx="4531500" cy="7250400"/>
          </a:xfrm>
          <a:prstGeom prst="rect">
            <a:avLst/>
          </a:prstGeom>
        </p:spPr>
      </p:pic>
      <p:pic>
        <p:nvPicPr>
          <p:cNvPr id="29" name="圖片 28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5501B257-ED1A-7923-4338-D15A6A5E52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31" y="1453488"/>
            <a:ext cx="4551615" cy="72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02FCB3BA-D505-F762-EBCA-CFD850EDA35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82547" y="5743650"/>
            <a:ext cx="2300415" cy="1271424"/>
          </a:xfrm>
          <a:prstGeom prst="bentConnector3">
            <a:avLst>
              <a:gd name="adj1" fmla="val 5000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7"/>
          <p:cNvGrpSpPr/>
          <p:nvPr/>
        </p:nvGrpSpPr>
        <p:grpSpPr>
          <a:xfrm>
            <a:off x="7891041" y="979262"/>
            <a:ext cx="2700000" cy="2700000"/>
            <a:chOff x="0" y="-6455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-645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5985" tIns="45985" rIns="45985" bIns="4598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719702" y="3368039"/>
            <a:ext cx="2700000" cy="2700000"/>
            <a:chOff x="0" y="0"/>
            <a:chExt cx="4241922" cy="424192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241922" cy="4241922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393834" y="484198"/>
              <a:ext cx="3477247" cy="3342503"/>
            </a:xfrm>
            <a:custGeom>
              <a:avLst/>
              <a:gdLst/>
              <a:ahLst/>
              <a:cxnLst/>
              <a:rect l="l" t="t" r="r" b="b"/>
              <a:pathLst>
                <a:path w="3477247" h="3342503">
                  <a:moveTo>
                    <a:pt x="0" y="0"/>
                  </a:moveTo>
                  <a:lnTo>
                    <a:pt x="3477247" y="0"/>
                  </a:lnTo>
                  <a:lnTo>
                    <a:pt x="3477247" y="3342503"/>
                  </a:lnTo>
                  <a:lnTo>
                    <a:pt x="0" y="3342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316220" y="2537485"/>
            <a:ext cx="1849640" cy="892451"/>
          </a:xfrm>
          <a:custGeom>
            <a:avLst/>
            <a:gdLst/>
            <a:ahLst/>
            <a:cxnLst/>
            <a:rect l="l" t="t" r="r" b="b"/>
            <a:pathLst>
              <a:path w="2545542" h="1228224">
                <a:moveTo>
                  <a:pt x="0" y="0"/>
                </a:moveTo>
                <a:lnTo>
                  <a:pt x="2545542" y="0"/>
                </a:lnTo>
                <a:lnTo>
                  <a:pt x="2545542" y="1228224"/>
                </a:lnTo>
                <a:lnTo>
                  <a:pt x="0" y="1228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8755331" y="1171066"/>
            <a:ext cx="971419" cy="1206732"/>
          </a:xfrm>
          <a:custGeom>
            <a:avLst/>
            <a:gdLst/>
            <a:ahLst/>
            <a:cxnLst/>
            <a:rect l="l" t="t" r="r" b="b"/>
            <a:pathLst>
              <a:path w="1099891" h="1366325">
                <a:moveTo>
                  <a:pt x="0" y="0"/>
                </a:moveTo>
                <a:lnTo>
                  <a:pt x="1099891" y="0"/>
                </a:lnTo>
                <a:lnTo>
                  <a:pt x="1099891" y="1366325"/>
                </a:lnTo>
                <a:lnTo>
                  <a:pt x="0" y="1366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631313" y="7580362"/>
            <a:ext cx="585343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19"/>
              </a:lnSpc>
              <a:defRPr sz="2585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defRPr>
            </a:lvl1pPr>
          </a:lstStyle>
          <a:p>
            <a:r>
              <a:rPr lang="en-US" sz="3000" dirty="0" err="1"/>
              <a:t>以行事曆的方式記錄血壓，讓使用者能更有系統性地查看資料，同時提醒血壓是否超標</a:t>
            </a:r>
            <a:r>
              <a:rPr lang="en-US" sz="3000" dirty="0"/>
              <a:t>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1313" y="6739358"/>
            <a:ext cx="4016887" cy="5514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0"/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319"/>
              </a:lnSpc>
              <a:defRPr sz="36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 </a:t>
            </a:r>
            <a:r>
              <a:rPr lang="en-US" dirty="0" err="1"/>
              <a:t>血壓表結合行事曆</a:t>
            </a:r>
            <a:endParaRPr 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13072153" y="2694106"/>
            <a:ext cx="441421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19"/>
              </a:lnSpc>
              <a:defRPr sz="2585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defRPr>
            </a:lvl1pPr>
          </a:lstStyle>
          <a:p>
            <a:r>
              <a:rPr lang="en-US" sz="3000" dirty="0" err="1"/>
              <a:t>結合Google</a:t>
            </a:r>
            <a:r>
              <a:rPr lang="en-US" sz="3000" dirty="0"/>
              <a:t> </a:t>
            </a:r>
            <a:r>
              <a:rPr lang="en-US" sz="3000" dirty="0" err="1"/>
              <a:t>Map和健保藥局，使用者能尋找附近藥局</a:t>
            </a:r>
            <a:r>
              <a:rPr lang="en-US" sz="3000" dirty="0"/>
              <a:t>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70550" y="7582514"/>
            <a:ext cx="46320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19"/>
              </a:lnSpc>
              <a:defRPr sz="2585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defRPr>
            </a:lvl1pPr>
          </a:lstStyle>
          <a:p>
            <a:r>
              <a:rPr lang="en-US" sz="3000" dirty="0" err="1"/>
              <a:t>統計國人常見的九大慢性病供使用者參考</a:t>
            </a:r>
            <a:r>
              <a:rPr lang="en-US" sz="3000" dirty="0"/>
              <a:t>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6407" y="2153834"/>
            <a:ext cx="5971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9"/>
              </a:lnSpc>
            </a:pPr>
            <a:r>
              <a:rPr lang="en-US" sz="3000" dirty="0" err="1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結合相機相簿功能紀錄需服用的多種藥物資訊，帶入行事曆以鈴聲的方式達到提醒的功能</a:t>
            </a:r>
            <a:r>
              <a:rPr lang="en-US" sz="3000" dirty="0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。</a:t>
            </a: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183B4AFA-1A9A-6388-9831-582A08DA353C}"/>
              </a:ext>
            </a:extLst>
          </p:cNvPr>
          <p:cNvCxnSpPr>
            <a:cxnSpLocks/>
          </p:cNvCxnSpPr>
          <p:nvPr/>
        </p:nvCxnSpPr>
        <p:spPr>
          <a:xfrm flipH="1">
            <a:off x="4114800" y="1758798"/>
            <a:ext cx="391409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8"/>
          <p:cNvSpPr txBox="1"/>
          <p:nvPr/>
        </p:nvSpPr>
        <p:spPr>
          <a:xfrm>
            <a:off x="631313" y="1457615"/>
            <a:ext cx="3751233" cy="5514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0"/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319"/>
              </a:lnSpc>
              <a:defRPr sz="36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  </a:t>
            </a:r>
            <a:r>
              <a:rPr lang="en-US" dirty="0" err="1"/>
              <a:t>時間設定與藥盒</a:t>
            </a:r>
            <a:endParaRPr lang="en-US" dirty="0"/>
          </a:p>
        </p:txBody>
      </p:sp>
      <p:grpSp>
        <p:nvGrpSpPr>
          <p:cNvPr id="29" name="Group 29"/>
          <p:cNvGrpSpPr/>
          <p:nvPr/>
        </p:nvGrpSpPr>
        <p:grpSpPr>
          <a:xfrm>
            <a:off x="8542026" y="3922613"/>
            <a:ext cx="1544850" cy="1544850"/>
            <a:chOff x="0" y="0"/>
            <a:chExt cx="2059800" cy="205980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059800" cy="2059800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0D9F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13618" tIns="113618" rIns="113618" bIns="11361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229828" y="415924"/>
              <a:ext cx="1602546" cy="1227951"/>
            </a:xfrm>
            <a:custGeom>
              <a:avLst/>
              <a:gdLst/>
              <a:ahLst/>
              <a:cxnLst/>
              <a:rect l="l" t="t" r="r" b="b"/>
              <a:pathLst>
                <a:path w="1602546" h="1227951">
                  <a:moveTo>
                    <a:pt x="0" y="0"/>
                  </a:moveTo>
                  <a:lnTo>
                    <a:pt x="1602546" y="0"/>
                  </a:lnTo>
                  <a:lnTo>
                    <a:pt x="1602546" y="1227951"/>
                  </a:lnTo>
                  <a:lnTo>
                    <a:pt x="0" y="122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90165" y="790168"/>
              <a:ext cx="478558" cy="476166"/>
            </a:xfrm>
            <a:custGeom>
              <a:avLst/>
              <a:gdLst/>
              <a:ahLst/>
              <a:cxnLst/>
              <a:rect l="l" t="t" r="r" b="b"/>
              <a:pathLst>
                <a:path w="478558" h="476166">
                  <a:moveTo>
                    <a:pt x="0" y="0"/>
                  </a:moveTo>
                  <a:lnTo>
                    <a:pt x="478559" y="0"/>
                  </a:lnTo>
                  <a:lnTo>
                    <a:pt x="478559" y="476166"/>
                  </a:lnTo>
                  <a:lnTo>
                    <a:pt x="0" y="476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897191" y="1348155"/>
              <a:ext cx="279190" cy="279190"/>
            </a:xfrm>
            <a:custGeom>
              <a:avLst/>
              <a:gdLst/>
              <a:ahLst/>
              <a:cxnLst/>
              <a:rect l="l" t="t" r="r" b="b"/>
              <a:pathLst>
                <a:path w="279190" h="279190">
                  <a:moveTo>
                    <a:pt x="0" y="0"/>
                  </a:moveTo>
                  <a:lnTo>
                    <a:pt x="279190" y="0"/>
                  </a:lnTo>
                  <a:lnTo>
                    <a:pt x="279190" y="279190"/>
                  </a:lnTo>
                  <a:lnTo>
                    <a:pt x="0" y="279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cxnSp>
        <p:nvCxnSpPr>
          <p:cNvPr id="74" name="肘形接點 73">
            <a:extLst>
              <a:ext uri="{FF2B5EF4-FFF2-40B4-BE49-F238E27FC236}">
                <a16:creationId xmlns:a16="http://schemas.microsoft.com/office/drawing/2014/main" id="{8265DC6F-03BB-1D78-4BA7-A85D52C7F47E}"/>
              </a:ext>
            </a:extLst>
          </p:cNvPr>
          <p:cNvCxnSpPr>
            <a:cxnSpLocks/>
          </p:cNvCxnSpPr>
          <p:nvPr/>
        </p:nvCxnSpPr>
        <p:spPr>
          <a:xfrm flipV="1">
            <a:off x="10678408" y="2333013"/>
            <a:ext cx="2234895" cy="2070051"/>
          </a:xfrm>
          <a:prstGeom prst="bentConnector3">
            <a:avLst>
              <a:gd name="adj1" fmla="val 5000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"/>
          <p:cNvGrpSpPr/>
          <p:nvPr/>
        </p:nvGrpSpPr>
        <p:grpSpPr>
          <a:xfrm>
            <a:off x="10266433" y="3218199"/>
            <a:ext cx="2700000" cy="27000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713308" y="2102081"/>
            <a:ext cx="2234895" cy="5514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0"/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319"/>
              </a:lnSpc>
              <a:defRPr sz="36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 </a:t>
            </a:r>
            <a:r>
              <a:rPr lang="en-US" dirty="0" err="1"/>
              <a:t>健康地圖</a:t>
            </a:r>
            <a:endParaRPr lang="en-US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33AD2132-D3D9-559F-7843-2C6687D5E952}"/>
              </a:ext>
            </a:extLst>
          </p:cNvPr>
          <p:cNvCxnSpPr/>
          <p:nvPr/>
        </p:nvCxnSpPr>
        <p:spPr>
          <a:xfrm>
            <a:off x="10481486" y="7094165"/>
            <a:ext cx="2027769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8"/>
          <p:cNvSpPr/>
          <p:nvPr/>
        </p:nvSpPr>
        <p:spPr>
          <a:xfrm>
            <a:off x="10868051" y="3731425"/>
            <a:ext cx="1533839" cy="1747964"/>
          </a:xfrm>
          <a:custGeom>
            <a:avLst/>
            <a:gdLst/>
            <a:ahLst/>
            <a:cxnLst/>
            <a:rect l="l" t="t" r="r" b="b"/>
            <a:pathLst>
              <a:path w="2004498" h="2284328">
                <a:moveTo>
                  <a:pt x="0" y="0"/>
                </a:moveTo>
                <a:lnTo>
                  <a:pt x="2004498" y="0"/>
                </a:lnTo>
                <a:lnTo>
                  <a:pt x="2004498" y="2284328"/>
                </a:lnTo>
                <a:lnTo>
                  <a:pt x="0" y="22843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978408" y="5712389"/>
            <a:ext cx="2700000" cy="27000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270550" y="6834594"/>
            <a:ext cx="3540161" cy="5514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0"/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319"/>
              </a:lnSpc>
              <a:defRPr sz="36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 </a:t>
            </a:r>
            <a:r>
              <a:rPr lang="en-US" dirty="0" err="1"/>
              <a:t>常見慢性病資料</a:t>
            </a:r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8484548" y="6198524"/>
            <a:ext cx="1670133" cy="1791283"/>
          </a:xfrm>
          <a:custGeom>
            <a:avLst/>
            <a:gdLst/>
            <a:ahLst/>
            <a:cxnLst/>
            <a:rect l="l" t="t" r="r" b="b"/>
            <a:pathLst>
              <a:path w="2125973" h="2280189">
                <a:moveTo>
                  <a:pt x="0" y="0"/>
                </a:moveTo>
                <a:lnTo>
                  <a:pt x="2125973" y="0"/>
                </a:lnTo>
                <a:lnTo>
                  <a:pt x="2125973" y="2280189"/>
                </a:lnTo>
                <a:lnTo>
                  <a:pt x="0" y="22801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9048637" y="5918199"/>
            <a:ext cx="640101" cy="497679"/>
          </a:xfrm>
          <a:custGeom>
            <a:avLst/>
            <a:gdLst/>
            <a:ahLst/>
            <a:cxnLst/>
            <a:rect l="l" t="t" r="r" b="b"/>
            <a:pathLst>
              <a:path w="640101" h="497679">
                <a:moveTo>
                  <a:pt x="0" y="0"/>
                </a:moveTo>
                <a:lnTo>
                  <a:pt x="640101" y="0"/>
                </a:lnTo>
                <a:lnTo>
                  <a:pt x="640101" y="497679"/>
                </a:lnTo>
                <a:lnTo>
                  <a:pt x="0" y="4976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">
            <a:extLst>
              <a:ext uri="{FF2B5EF4-FFF2-40B4-BE49-F238E27FC236}">
                <a16:creationId xmlns:a16="http://schemas.microsoft.com/office/drawing/2014/main" id="{2A81549E-C6F7-3D61-5B7A-71ADC3EABA7A}"/>
              </a:ext>
            </a:extLst>
          </p:cNvPr>
          <p:cNvSpPr/>
          <p:nvPr/>
        </p:nvSpPr>
        <p:spPr>
          <a:xfrm>
            <a:off x="5772380" y="9368492"/>
            <a:ext cx="7303863" cy="730787"/>
          </a:xfrm>
          <a:custGeom>
            <a:avLst/>
            <a:gdLst/>
            <a:ahLst/>
            <a:cxnLst/>
            <a:rect l="l" t="t" r="r" b="b"/>
            <a:pathLst>
              <a:path w="3888427" h="1031133">
                <a:moveTo>
                  <a:pt x="26744" y="0"/>
                </a:moveTo>
                <a:lnTo>
                  <a:pt x="3861684" y="0"/>
                </a:lnTo>
                <a:cubicBezTo>
                  <a:pt x="3876454" y="0"/>
                  <a:pt x="3888427" y="11973"/>
                  <a:pt x="3888427" y="26744"/>
                </a:cubicBezTo>
                <a:lnTo>
                  <a:pt x="3888427" y="1004390"/>
                </a:lnTo>
                <a:cubicBezTo>
                  <a:pt x="3888427" y="1019160"/>
                  <a:pt x="3876454" y="1031133"/>
                  <a:pt x="3861684" y="1031133"/>
                </a:cubicBezTo>
                <a:lnTo>
                  <a:pt x="26744" y="1031133"/>
                </a:lnTo>
                <a:cubicBezTo>
                  <a:pt x="11973" y="1031133"/>
                  <a:pt x="0" y="1019160"/>
                  <a:pt x="0" y="1004390"/>
                </a:cubicBezTo>
                <a:lnTo>
                  <a:pt x="0" y="26744"/>
                </a:lnTo>
                <a:cubicBezTo>
                  <a:pt x="0" y="11973"/>
                  <a:pt x="11973" y="0"/>
                  <a:pt x="2674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0" cap="rnd">
            <a:solidFill>
              <a:schemeClr val="accent5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zh-TW" altLang="en-US" sz="3600" b="1" dirty="0">
                <a:solidFill>
                  <a:srgbClr val="597990"/>
                </a:solidFill>
                <a:latin typeface="HEITI SC MEDIUM" pitchFamily="2" charset="-128"/>
                <a:ea typeface="HEITI SC MEDIUM" pitchFamily="2" charset="-128"/>
              </a:rPr>
              <a:t>使用藥你好，生活沒煩惱</a:t>
            </a:r>
            <a:r>
              <a:rPr lang="en-US" altLang="zh-TW" sz="3600" b="1" dirty="0">
                <a:solidFill>
                  <a:srgbClr val="597990"/>
                </a:solidFill>
                <a:latin typeface="HEITI SC MEDIUM" pitchFamily="2" charset="-128"/>
                <a:ea typeface="HEITI SC MEDIUM" pitchFamily="2" charset="-128"/>
              </a:rPr>
              <a:t>~</a:t>
            </a:r>
          </a:p>
          <a:p>
            <a:pPr algn="ctr"/>
            <a:endParaRPr lang="zh-TW" altLang="en-US" sz="4800" b="1" dirty="0">
              <a:solidFill>
                <a:srgbClr val="59799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962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紙張, 紙製品, 信 的圖片&#10;&#10;自動產生的描述">
            <a:extLst>
              <a:ext uri="{FF2B5EF4-FFF2-40B4-BE49-F238E27FC236}">
                <a16:creationId xmlns:a16="http://schemas.microsoft.com/office/drawing/2014/main" id="{B1BF8DA5-A56F-ACFD-323F-F354B01B0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8" r="8222"/>
          <a:stretch/>
        </p:blipFill>
        <p:spPr>
          <a:xfrm rot="5400000">
            <a:off x="5515526" y="2256875"/>
            <a:ext cx="7256947" cy="6476998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C63CFA50-BE9D-A566-F072-BD672ADBEAAA}"/>
              </a:ext>
            </a:extLst>
          </p:cNvPr>
          <p:cNvSpPr/>
          <p:nvPr/>
        </p:nvSpPr>
        <p:spPr>
          <a:xfrm>
            <a:off x="584560" y="566395"/>
            <a:ext cx="3521253" cy="1049498"/>
          </a:xfrm>
          <a:custGeom>
            <a:avLst/>
            <a:gdLst/>
            <a:ahLst/>
            <a:cxnLst/>
            <a:rect l="l" t="t" r="r" b="b"/>
            <a:pathLst>
              <a:path w="3888427" h="1031133">
                <a:moveTo>
                  <a:pt x="26744" y="0"/>
                </a:moveTo>
                <a:lnTo>
                  <a:pt x="3861684" y="0"/>
                </a:lnTo>
                <a:cubicBezTo>
                  <a:pt x="3876454" y="0"/>
                  <a:pt x="3888427" y="11973"/>
                  <a:pt x="3888427" y="26744"/>
                </a:cubicBezTo>
                <a:lnTo>
                  <a:pt x="3888427" y="1004390"/>
                </a:lnTo>
                <a:cubicBezTo>
                  <a:pt x="3888427" y="1019160"/>
                  <a:pt x="3876454" y="1031133"/>
                  <a:pt x="3861684" y="1031133"/>
                </a:cubicBezTo>
                <a:lnTo>
                  <a:pt x="26744" y="1031133"/>
                </a:lnTo>
                <a:cubicBezTo>
                  <a:pt x="11973" y="1031133"/>
                  <a:pt x="0" y="1019160"/>
                  <a:pt x="0" y="1004390"/>
                </a:cubicBezTo>
                <a:lnTo>
                  <a:pt x="0" y="26744"/>
                </a:lnTo>
                <a:cubicBezTo>
                  <a:pt x="0" y="11973"/>
                  <a:pt x="11973" y="0"/>
                  <a:pt x="2674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0" cap="rnd">
            <a:solidFill>
              <a:schemeClr val="accent5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zh-TW" altLang="en-US" sz="4800" b="1" dirty="0">
                <a:solidFill>
                  <a:srgbClr val="597990"/>
                </a:solidFill>
                <a:latin typeface="HEITI SC MEDIUM" pitchFamily="2" charset="-128"/>
                <a:ea typeface="HEITI SC MEDIUM" pitchFamily="2" charset="-128"/>
              </a:rPr>
              <a:t>開發動機</a:t>
            </a:r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C623F3F6-BE90-EA99-BAD6-DF125B3BFBDF}"/>
              </a:ext>
            </a:extLst>
          </p:cNvPr>
          <p:cNvSpPr/>
          <p:nvPr/>
        </p:nvSpPr>
        <p:spPr>
          <a:xfrm flipH="1">
            <a:off x="2787669" y="4345375"/>
            <a:ext cx="4654544" cy="3182545"/>
          </a:xfrm>
          <a:custGeom>
            <a:avLst/>
            <a:gdLst/>
            <a:ahLst/>
            <a:cxnLst/>
            <a:rect l="l" t="t" r="r" b="b"/>
            <a:pathLst>
              <a:path w="4654544" h="3182545">
                <a:moveTo>
                  <a:pt x="4654544" y="0"/>
                </a:moveTo>
                <a:lnTo>
                  <a:pt x="0" y="0"/>
                </a:lnTo>
                <a:lnTo>
                  <a:pt x="0" y="3182545"/>
                </a:lnTo>
                <a:lnTo>
                  <a:pt x="4654544" y="3182545"/>
                </a:lnTo>
                <a:lnTo>
                  <a:pt x="465454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2" name="Group 16">
            <a:extLst>
              <a:ext uri="{FF2B5EF4-FFF2-40B4-BE49-F238E27FC236}">
                <a16:creationId xmlns:a16="http://schemas.microsoft.com/office/drawing/2014/main" id="{7738FDA6-9C71-E1F1-B49A-C6A8EB42C5F2}"/>
              </a:ext>
            </a:extLst>
          </p:cNvPr>
          <p:cNvGrpSpPr/>
          <p:nvPr/>
        </p:nvGrpSpPr>
        <p:grpSpPr>
          <a:xfrm>
            <a:off x="5033482" y="1673866"/>
            <a:ext cx="3464435" cy="2186925"/>
            <a:chOff x="0" y="0"/>
            <a:chExt cx="4619247" cy="2915900"/>
          </a:xfrm>
        </p:grpSpPr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00C74EC2-C54D-281C-39EC-6F8127452471}"/>
                </a:ext>
              </a:extLst>
            </p:cNvPr>
            <p:cNvSpPr/>
            <p:nvPr/>
          </p:nvSpPr>
          <p:spPr>
            <a:xfrm>
              <a:off x="0" y="0"/>
              <a:ext cx="4619247" cy="2915900"/>
            </a:xfrm>
            <a:custGeom>
              <a:avLst/>
              <a:gdLst/>
              <a:ahLst/>
              <a:cxnLst/>
              <a:rect l="l" t="t" r="r" b="b"/>
              <a:pathLst>
                <a:path w="4619247" h="2915900">
                  <a:moveTo>
                    <a:pt x="0" y="0"/>
                  </a:moveTo>
                  <a:lnTo>
                    <a:pt x="4619247" y="0"/>
                  </a:lnTo>
                  <a:lnTo>
                    <a:pt x="4619247" y="2915900"/>
                  </a:lnTo>
                  <a:lnTo>
                    <a:pt x="0" y="2915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95D03555-331E-678C-3A01-3693B7FB8471}"/>
                </a:ext>
              </a:extLst>
            </p:cNvPr>
            <p:cNvSpPr/>
            <p:nvPr/>
          </p:nvSpPr>
          <p:spPr>
            <a:xfrm>
              <a:off x="1550648" y="504096"/>
              <a:ext cx="1660994" cy="1395235"/>
            </a:xfrm>
            <a:custGeom>
              <a:avLst/>
              <a:gdLst/>
              <a:ahLst/>
              <a:cxnLst/>
              <a:rect l="l" t="t" r="r" b="b"/>
              <a:pathLst>
                <a:path w="1660994" h="1395235">
                  <a:moveTo>
                    <a:pt x="0" y="0"/>
                  </a:moveTo>
                  <a:lnTo>
                    <a:pt x="1660994" y="0"/>
                  </a:lnTo>
                  <a:lnTo>
                    <a:pt x="1660994" y="1395235"/>
                  </a:lnTo>
                  <a:lnTo>
                    <a:pt x="0" y="139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5" name="Freeform 15">
            <a:extLst>
              <a:ext uri="{FF2B5EF4-FFF2-40B4-BE49-F238E27FC236}">
                <a16:creationId xmlns:a16="http://schemas.microsoft.com/office/drawing/2014/main" id="{2508AA42-0BB6-2A3D-ABFC-77EFE561B5BA}"/>
              </a:ext>
            </a:extLst>
          </p:cNvPr>
          <p:cNvSpPr/>
          <p:nvPr/>
        </p:nvSpPr>
        <p:spPr>
          <a:xfrm rot="-1404990">
            <a:off x="2076343" y="2425398"/>
            <a:ext cx="2604171" cy="1308596"/>
          </a:xfrm>
          <a:custGeom>
            <a:avLst/>
            <a:gdLst/>
            <a:ahLst/>
            <a:cxnLst/>
            <a:rect l="l" t="t" r="r" b="b"/>
            <a:pathLst>
              <a:path w="2604171" h="1308596">
                <a:moveTo>
                  <a:pt x="0" y="0"/>
                </a:moveTo>
                <a:lnTo>
                  <a:pt x="2604171" y="0"/>
                </a:lnTo>
                <a:lnTo>
                  <a:pt x="2604171" y="1308596"/>
                </a:lnTo>
                <a:lnTo>
                  <a:pt x="0" y="130859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09797774-30C8-D51A-1CF4-BD7A6C4C8677}"/>
              </a:ext>
            </a:extLst>
          </p:cNvPr>
          <p:cNvSpPr txBox="1"/>
          <p:nvPr/>
        </p:nvSpPr>
        <p:spPr>
          <a:xfrm>
            <a:off x="2308419" y="8882456"/>
            <a:ext cx="5049763" cy="870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7791"/>
              </a:lnSpc>
              <a:spcBef>
                <a:spcPct val="0"/>
              </a:spcBef>
              <a:defRPr sz="5565" b="1">
                <a:solidFill>
                  <a:srgbClr val="597990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en-US" dirty="0" err="1"/>
              <a:t>常常忘記吃藥</a:t>
            </a:r>
            <a:r>
              <a:rPr lang="en-US" dirty="0"/>
              <a:t>?</a:t>
            </a:r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FA8AF0D4-CE62-C69F-54B1-2E9865FB0E5D}"/>
              </a:ext>
            </a:extLst>
          </p:cNvPr>
          <p:cNvGrpSpPr/>
          <p:nvPr/>
        </p:nvGrpSpPr>
        <p:grpSpPr>
          <a:xfrm>
            <a:off x="9836796" y="1092056"/>
            <a:ext cx="3363394" cy="3253319"/>
            <a:chOff x="0" y="0"/>
            <a:chExt cx="4484526" cy="4337759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AC125BAF-1797-4EFF-1925-2F9822F4A360}"/>
                </a:ext>
              </a:extLst>
            </p:cNvPr>
            <p:cNvSpPr/>
            <p:nvPr/>
          </p:nvSpPr>
          <p:spPr>
            <a:xfrm flipH="1">
              <a:off x="0" y="0"/>
              <a:ext cx="4484526" cy="4337759"/>
            </a:xfrm>
            <a:custGeom>
              <a:avLst/>
              <a:gdLst/>
              <a:ahLst/>
              <a:cxnLst/>
              <a:rect l="l" t="t" r="r" b="b"/>
              <a:pathLst>
                <a:path w="4484526" h="4337759">
                  <a:moveTo>
                    <a:pt x="4484526" y="0"/>
                  </a:moveTo>
                  <a:lnTo>
                    <a:pt x="0" y="0"/>
                  </a:lnTo>
                  <a:lnTo>
                    <a:pt x="0" y="4337759"/>
                  </a:lnTo>
                  <a:lnTo>
                    <a:pt x="4484526" y="4337759"/>
                  </a:lnTo>
                  <a:lnTo>
                    <a:pt x="4484526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172D76F5-E94C-4F72-A3C0-DE1B829C1173}"/>
                </a:ext>
              </a:extLst>
            </p:cNvPr>
            <p:cNvSpPr/>
            <p:nvPr/>
          </p:nvSpPr>
          <p:spPr>
            <a:xfrm>
              <a:off x="1044976" y="698448"/>
              <a:ext cx="2202656" cy="2202656"/>
            </a:xfrm>
            <a:custGeom>
              <a:avLst/>
              <a:gdLst/>
              <a:ahLst/>
              <a:cxnLst/>
              <a:rect l="l" t="t" r="r" b="b"/>
              <a:pathLst>
                <a:path w="2202656" h="2202656">
                  <a:moveTo>
                    <a:pt x="0" y="0"/>
                  </a:moveTo>
                  <a:lnTo>
                    <a:pt x="2202656" y="0"/>
                  </a:lnTo>
                  <a:lnTo>
                    <a:pt x="2202656" y="2202657"/>
                  </a:lnTo>
                  <a:lnTo>
                    <a:pt x="0" y="22026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0" name="Group 12">
            <a:extLst>
              <a:ext uri="{FF2B5EF4-FFF2-40B4-BE49-F238E27FC236}">
                <a16:creationId xmlns:a16="http://schemas.microsoft.com/office/drawing/2014/main" id="{DEE7FF6F-F457-B064-176E-A6FB14CDDD9A}"/>
              </a:ext>
            </a:extLst>
          </p:cNvPr>
          <p:cNvGrpSpPr/>
          <p:nvPr/>
        </p:nvGrpSpPr>
        <p:grpSpPr>
          <a:xfrm>
            <a:off x="13653725" y="1673866"/>
            <a:ext cx="4140997" cy="2614005"/>
            <a:chOff x="0" y="0"/>
            <a:chExt cx="5521330" cy="3485339"/>
          </a:xfrm>
        </p:grpSpPr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9D220956-A567-C5D5-36FA-28D04CFED38B}"/>
                </a:ext>
              </a:extLst>
            </p:cNvPr>
            <p:cNvSpPr/>
            <p:nvPr/>
          </p:nvSpPr>
          <p:spPr>
            <a:xfrm>
              <a:off x="0" y="0"/>
              <a:ext cx="5521330" cy="3485339"/>
            </a:xfrm>
            <a:custGeom>
              <a:avLst/>
              <a:gdLst/>
              <a:ahLst/>
              <a:cxnLst/>
              <a:rect l="l" t="t" r="r" b="b"/>
              <a:pathLst>
                <a:path w="5521330" h="3485339">
                  <a:moveTo>
                    <a:pt x="0" y="0"/>
                  </a:moveTo>
                  <a:lnTo>
                    <a:pt x="5521330" y="0"/>
                  </a:lnTo>
                  <a:lnTo>
                    <a:pt x="5521330" y="3485339"/>
                  </a:lnTo>
                  <a:lnTo>
                    <a:pt x="0" y="3485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663A9827-98E6-6F94-1B06-5FE200A3A43E}"/>
                </a:ext>
              </a:extLst>
            </p:cNvPr>
            <p:cNvSpPr/>
            <p:nvPr/>
          </p:nvSpPr>
          <p:spPr>
            <a:xfrm>
              <a:off x="961157" y="917969"/>
              <a:ext cx="3625484" cy="1069518"/>
            </a:xfrm>
            <a:custGeom>
              <a:avLst/>
              <a:gdLst/>
              <a:ahLst/>
              <a:cxnLst/>
              <a:rect l="l" t="t" r="r" b="b"/>
              <a:pathLst>
                <a:path w="3625484" h="1069518">
                  <a:moveTo>
                    <a:pt x="0" y="0"/>
                  </a:moveTo>
                  <a:lnTo>
                    <a:pt x="3625483" y="0"/>
                  </a:lnTo>
                  <a:lnTo>
                    <a:pt x="3625483" y="1069517"/>
                  </a:lnTo>
                  <a:lnTo>
                    <a:pt x="0" y="10695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3" name="Freeform 8">
            <a:extLst>
              <a:ext uri="{FF2B5EF4-FFF2-40B4-BE49-F238E27FC236}">
                <a16:creationId xmlns:a16="http://schemas.microsoft.com/office/drawing/2014/main" id="{8BB9091A-D2D0-D366-2B3D-146428E8E0E8}"/>
              </a:ext>
            </a:extLst>
          </p:cNvPr>
          <p:cNvSpPr/>
          <p:nvPr/>
        </p:nvSpPr>
        <p:spPr>
          <a:xfrm>
            <a:off x="11939350" y="4886389"/>
            <a:ext cx="3428750" cy="4069733"/>
          </a:xfrm>
          <a:custGeom>
            <a:avLst/>
            <a:gdLst/>
            <a:ahLst/>
            <a:cxnLst/>
            <a:rect l="l" t="t" r="r" b="b"/>
            <a:pathLst>
              <a:path w="3428750" h="4069733">
                <a:moveTo>
                  <a:pt x="0" y="0"/>
                </a:moveTo>
                <a:lnTo>
                  <a:pt x="3428749" y="0"/>
                </a:lnTo>
                <a:lnTo>
                  <a:pt x="3428749" y="4069732"/>
                </a:lnTo>
                <a:lnTo>
                  <a:pt x="0" y="406973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84D7E35F-46C9-B4B9-F7A3-F807664C2B4A}"/>
              </a:ext>
            </a:extLst>
          </p:cNvPr>
          <p:cNvSpPr txBox="1"/>
          <p:nvPr/>
        </p:nvSpPr>
        <p:spPr>
          <a:xfrm>
            <a:off x="10498167" y="8956122"/>
            <a:ext cx="7180430" cy="870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1"/>
              </a:lnSpc>
              <a:spcBef>
                <a:spcPct val="0"/>
              </a:spcBef>
            </a:pPr>
            <a:r>
              <a:rPr lang="en-US" sz="5565" b="1" dirty="0" err="1">
                <a:solidFill>
                  <a:srgbClr val="597990"/>
                </a:solidFill>
                <a:latin typeface="HEITI SC MEDIUM" pitchFamily="2" charset="-128"/>
                <a:ea typeface="HEITI SC MEDIUM" pitchFamily="2" charset="-128"/>
              </a:rPr>
              <a:t>吃錯藥造成身體不適</a:t>
            </a:r>
            <a:r>
              <a:rPr lang="en-US" sz="5565" b="1" dirty="0">
                <a:solidFill>
                  <a:srgbClr val="597990"/>
                </a:solidFill>
                <a:latin typeface="HEITI SC MEDIUM" pitchFamily="2" charset="-128"/>
                <a:ea typeface="HEITI SC MEDIUM" pitchFamily="2" charset="-128"/>
              </a:rPr>
              <a:t>?</a:t>
            </a:r>
          </a:p>
        </p:txBody>
      </p:sp>
      <p:pic>
        <p:nvPicPr>
          <p:cNvPr id="46" name="圖片 45" descr="一張含有 卡通, 美工圖案, 服裝, 人的臉孔 的圖片&#10;&#10;自動產生的描述">
            <a:extLst>
              <a:ext uri="{FF2B5EF4-FFF2-40B4-BE49-F238E27FC236}">
                <a16:creationId xmlns:a16="http://schemas.microsoft.com/office/drawing/2014/main" id="{AA78B59B-1452-CFBF-DDDE-67E58D793F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" y="5728688"/>
            <a:ext cx="4876800" cy="4876800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69780460-97C8-7F92-30DF-BB1BBB7CFFB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5115">
            <a:off x="13287091" y="5650960"/>
            <a:ext cx="4621799" cy="4621799"/>
          </a:xfrm>
          <a:prstGeom prst="rect">
            <a:avLst/>
          </a:prstGeom>
        </p:spPr>
      </p:pic>
      <p:pic>
        <p:nvPicPr>
          <p:cNvPr id="50" name="圖片 49" descr="一張含有 符號, 螢幕擷取畫面, 設計 的圖片&#10;&#10;自動產生的描述">
            <a:extLst>
              <a:ext uri="{FF2B5EF4-FFF2-40B4-BE49-F238E27FC236}">
                <a16:creationId xmlns:a16="http://schemas.microsoft.com/office/drawing/2014/main" id="{C7F9DBB7-F53D-B959-4416-5CFFCE80E4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6496">
            <a:off x="13563650" y="482335"/>
            <a:ext cx="4340997" cy="43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9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6" grpId="0"/>
      <p:bldP spid="43" grpId="0" animBg="1"/>
      <p:bldP spid="4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鮮豔, 螢幕擷取畫面, 圖形, 設計 的圖片&#10;&#10;自動產生的描述">
            <a:extLst>
              <a:ext uri="{FF2B5EF4-FFF2-40B4-BE49-F238E27FC236}">
                <a16:creationId xmlns:a16="http://schemas.microsoft.com/office/drawing/2014/main" id="{7543E11E-F481-39E6-9875-525AAAC7B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8445">
            <a:off x="9592813" y="4946965"/>
            <a:ext cx="3583869" cy="3583869"/>
          </a:xfrm>
          <a:prstGeom prst="rect">
            <a:avLst/>
          </a:prstGeom>
        </p:spPr>
      </p:pic>
      <p:pic>
        <p:nvPicPr>
          <p:cNvPr id="18" name="圖片 17" descr="一張含有 螢幕擷取畫面, 鮮豔, 設計 的圖片&#10;&#10;自動產生的描述">
            <a:extLst>
              <a:ext uri="{FF2B5EF4-FFF2-40B4-BE49-F238E27FC236}">
                <a16:creationId xmlns:a16="http://schemas.microsoft.com/office/drawing/2014/main" id="{C59E5520-23DA-9CEB-9BD0-697639AC3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652">
            <a:off x="5025312" y="2656093"/>
            <a:ext cx="3403699" cy="340369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094BB19-2E12-833A-4A2E-C5D1C72BB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853" y="3503478"/>
            <a:ext cx="3853341" cy="3853341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D4202C93-B437-CF15-D162-4923E6931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58518" y="3503168"/>
            <a:ext cx="3924300" cy="3924300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60C10D90-ABD1-4C88-5C92-45825949CD1F}"/>
              </a:ext>
            </a:extLst>
          </p:cNvPr>
          <p:cNvGrpSpPr/>
          <p:nvPr/>
        </p:nvGrpSpPr>
        <p:grpSpPr>
          <a:xfrm>
            <a:off x="6160113" y="2946244"/>
            <a:ext cx="5551537" cy="5551537"/>
            <a:chOff x="12649777" y="712137"/>
            <a:chExt cx="5551537" cy="5551537"/>
          </a:xfrm>
        </p:grpSpPr>
        <p:pic>
          <p:nvPicPr>
            <p:cNvPr id="19" name="圖片 18" descr="一張含有 螢幕擷取畫面, 圖形, 鮮豔, 設計 的圖片&#10;&#10;自動產生的描述">
              <a:extLst>
                <a:ext uri="{FF2B5EF4-FFF2-40B4-BE49-F238E27FC236}">
                  <a16:creationId xmlns:a16="http://schemas.microsoft.com/office/drawing/2014/main" id="{11C9A46A-A343-BA53-438A-AC6F02FB4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97639" y="1430276"/>
              <a:ext cx="3656048" cy="3656048"/>
            </a:xfrm>
            <a:prstGeom prst="rect">
              <a:avLst/>
            </a:prstGeom>
          </p:spPr>
        </p:pic>
        <p:pic>
          <p:nvPicPr>
            <p:cNvPr id="28" name="圖片 27" descr="一張含有 圓形, 圖形, 符號, 鮮豔 的圖片&#10;&#10;自動產生的描述">
              <a:extLst>
                <a:ext uri="{FF2B5EF4-FFF2-40B4-BE49-F238E27FC236}">
                  <a16:creationId xmlns:a16="http://schemas.microsoft.com/office/drawing/2014/main" id="{B1EA15C9-7A2B-4F10-E450-6033103B7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9777" y="712137"/>
              <a:ext cx="5551537" cy="5551537"/>
            </a:xfrm>
            <a:prstGeom prst="rect">
              <a:avLst/>
            </a:prstGeom>
          </p:spPr>
        </p:pic>
      </p:grpSp>
      <p:pic>
        <p:nvPicPr>
          <p:cNvPr id="7" name="圖片 6" descr="一張含有 美工圖案, 卡通, 動畫卡通, 圖解 的圖片&#10;&#10;自動產生的描述">
            <a:extLst>
              <a:ext uri="{FF2B5EF4-FFF2-40B4-BE49-F238E27FC236}">
                <a16:creationId xmlns:a16="http://schemas.microsoft.com/office/drawing/2014/main" id="{96E781AA-2B80-59DD-B483-3E704A337C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32" y="3283613"/>
            <a:ext cx="4876800" cy="4876800"/>
          </a:xfrm>
          <a:prstGeom prst="rect">
            <a:avLst/>
          </a:prstGeom>
        </p:spPr>
      </p:pic>
      <p:grpSp>
        <p:nvGrpSpPr>
          <p:cNvPr id="9" name="Group 29">
            <a:extLst>
              <a:ext uri="{FF2B5EF4-FFF2-40B4-BE49-F238E27FC236}">
                <a16:creationId xmlns:a16="http://schemas.microsoft.com/office/drawing/2014/main" id="{3C67CC34-40FF-39B5-BE91-711FCD0504CE}"/>
              </a:ext>
            </a:extLst>
          </p:cNvPr>
          <p:cNvGrpSpPr/>
          <p:nvPr/>
        </p:nvGrpSpPr>
        <p:grpSpPr>
          <a:xfrm>
            <a:off x="6397625" y="3071645"/>
            <a:ext cx="1707262" cy="1707262"/>
            <a:chOff x="0" y="0"/>
            <a:chExt cx="2059800" cy="2059800"/>
          </a:xfrm>
        </p:grpSpPr>
        <p:grpSp>
          <p:nvGrpSpPr>
            <p:cNvPr id="10" name="Group 30">
              <a:extLst>
                <a:ext uri="{FF2B5EF4-FFF2-40B4-BE49-F238E27FC236}">
                  <a16:creationId xmlns:a16="http://schemas.microsoft.com/office/drawing/2014/main" id="{4CA8651C-BDF8-CBD1-11CE-EBB5D350EBE4}"/>
                </a:ext>
              </a:extLst>
            </p:cNvPr>
            <p:cNvGrpSpPr/>
            <p:nvPr/>
          </p:nvGrpSpPr>
          <p:grpSpPr>
            <a:xfrm>
              <a:off x="0" y="0"/>
              <a:ext cx="2059800" cy="2059800"/>
              <a:chOff x="0" y="0"/>
              <a:chExt cx="812800" cy="812800"/>
            </a:xfrm>
          </p:grpSpPr>
          <p:sp>
            <p:nvSpPr>
              <p:cNvPr id="15" name="Freeform 31">
                <a:extLst>
                  <a:ext uri="{FF2B5EF4-FFF2-40B4-BE49-F238E27FC236}">
                    <a16:creationId xmlns:a16="http://schemas.microsoft.com/office/drawing/2014/main" id="{EE86BA60-D52D-9BA9-F82A-0B0E32F5025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0D9F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TextBox 32">
                <a:extLst>
                  <a:ext uri="{FF2B5EF4-FFF2-40B4-BE49-F238E27FC236}">
                    <a16:creationId xmlns:a16="http://schemas.microsoft.com/office/drawing/2014/main" id="{CF10A5BF-EAEA-D0A3-44DC-DA290ACFC2B6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13618" tIns="113618" rIns="113618" bIns="11361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Freeform 33">
              <a:extLst>
                <a:ext uri="{FF2B5EF4-FFF2-40B4-BE49-F238E27FC236}">
                  <a16:creationId xmlns:a16="http://schemas.microsoft.com/office/drawing/2014/main" id="{85A3C6BC-5DDE-FFC4-3293-6B8B57BCFBEE}"/>
                </a:ext>
              </a:extLst>
            </p:cNvPr>
            <p:cNvSpPr/>
            <p:nvPr/>
          </p:nvSpPr>
          <p:spPr>
            <a:xfrm>
              <a:off x="229828" y="415924"/>
              <a:ext cx="1602546" cy="1227951"/>
            </a:xfrm>
            <a:custGeom>
              <a:avLst/>
              <a:gdLst/>
              <a:ahLst/>
              <a:cxnLst/>
              <a:rect l="l" t="t" r="r" b="b"/>
              <a:pathLst>
                <a:path w="1602546" h="1227951">
                  <a:moveTo>
                    <a:pt x="0" y="0"/>
                  </a:moveTo>
                  <a:lnTo>
                    <a:pt x="1602546" y="0"/>
                  </a:lnTo>
                  <a:lnTo>
                    <a:pt x="1602546" y="1227951"/>
                  </a:lnTo>
                  <a:lnTo>
                    <a:pt x="0" y="122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AA1E1DFC-BFC2-3480-59A0-E4F43A389BB3}"/>
                </a:ext>
              </a:extLst>
            </p:cNvPr>
            <p:cNvSpPr/>
            <p:nvPr/>
          </p:nvSpPr>
          <p:spPr>
            <a:xfrm>
              <a:off x="790165" y="790168"/>
              <a:ext cx="478558" cy="476166"/>
            </a:xfrm>
            <a:custGeom>
              <a:avLst/>
              <a:gdLst/>
              <a:ahLst/>
              <a:cxnLst/>
              <a:rect l="l" t="t" r="r" b="b"/>
              <a:pathLst>
                <a:path w="478558" h="476166">
                  <a:moveTo>
                    <a:pt x="0" y="0"/>
                  </a:moveTo>
                  <a:lnTo>
                    <a:pt x="478559" y="0"/>
                  </a:lnTo>
                  <a:lnTo>
                    <a:pt x="478559" y="476166"/>
                  </a:lnTo>
                  <a:lnTo>
                    <a:pt x="0" y="476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35">
              <a:extLst>
                <a:ext uri="{FF2B5EF4-FFF2-40B4-BE49-F238E27FC236}">
                  <a16:creationId xmlns:a16="http://schemas.microsoft.com/office/drawing/2014/main" id="{A118277C-0D8A-EC73-E92B-FC026D2567CE}"/>
                </a:ext>
              </a:extLst>
            </p:cNvPr>
            <p:cNvSpPr/>
            <p:nvPr/>
          </p:nvSpPr>
          <p:spPr>
            <a:xfrm>
              <a:off x="897191" y="1348155"/>
              <a:ext cx="279190" cy="279190"/>
            </a:xfrm>
            <a:custGeom>
              <a:avLst/>
              <a:gdLst/>
              <a:ahLst/>
              <a:cxnLst/>
              <a:rect l="l" t="t" r="r" b="b"/>
              <a:pathLst>
                <a:path w="279190" h="279190">
                  <a:moveTo>
                    <a:pt x="0" y="0"/>
                  </a:moveTo>
                  <a:lnTo>
                    <a:pt x="279190" y="0"/>
                  </a:lnTo>
                  <a:lnTo>
                    <a:pt x="279190" y="279190"/>
                  </a:lnTo>
                  <a:lnTo>
                    <a:pt x="0" y="279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3" name="Freeform 3">
            <a:extLst>
              <a:ext uri="{FF2B5EF4-FFF2-40B4-BE49-F238E27FC236}">
                <a16:creationId xmlns:a16="http://schemas.microsoft.com/office/drawing/2014/main" id="{FDE9A4B8-7C49-FB1B-698D-7F6CFC755DC7}"/>
              </a:ext>
            </a:extLst>
          </p:cNvPr>
          <p:cNvSpPr/>
          <p:nvPr/>
        </p:nvSpPr>
        <p:spPr>
          <a:xfrm>
            <a:off x="584560" y="566395"/>
            <a:ext cx="3521253" cy="1049498"/>
          </a:xfrm>
          <a:custGeom>
            <a:avLst/>
            <a:gdLst/>
            <a:ahLst/>
            <a:cxnLst/>
            <a:rect l="l" t="t" r="r" b="b"/>
            <a:pathLst>
              <a:path w="3888427" h="1031133">
                <a:moveTo>
                  <a:pt x="26744" y="0"/>
                </a:moveTo>
                <a:lnTo>
                  <a:pt x="3861684" y="0"/>
                </a:lnTo>
                <a:cubicBezTo>
                  <a:pt x="3876454" y="0"/>
                  <a:pt x="3888427" y="11973"/>
                  <a:pt x="3888427" y="26744"/>
                </a:cubicBezTo>
                <a:lnTo>
                  <a:pt x="3888427" y="1004390"/>
                </a:lnTo>
                <a:cubicBezTo>
                  <a:pt x="3888427" y="1019160"/>
                  <a:pt x="3876454" y="1031133"/>
                  <a:pt x="3861684" y="1031133"/>
                </a:cubicBezTo>
                <a:lnTo>
                  <a:pt x="26744" y="1031133"/>
                </a:lnTo>
                <a:cubicBezTo>
                  <a:pt x="11973" y="1031133"/>
                  <a:pt x="0" y="1019160"/>
                  <a:pt x="0" y="1004390"/>
                </a:cubicBezTo>
                <a:lnTo>
                  <a:pt x="0" y="26744"/>
                </a:lnTo>
                <a:cubicBezTo>
                  <a:pt x="0" y="11973"/>
                  <a:pt x="11973" y="0"/>
                  <a:pt x="2674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0" cap="rnd">
            <a:solidFill>
              <a:schemeClr val="accent5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zh-TW" altLang="en-US" sz="4800" b="1" dirty="0">
                <a:solidFill>
                  <a:srgbClr val="597990"/>
                </a:solidFill>
                <a:latin typeface="HEITI SC MEDIUM" pitchFamily="2" charset="-128"/>
                <a:ea typeface="HEITI SC MEDIUM" pitchFamily="2" charset="-128"/>
              </a:rPr>
              <a:t>開發動機</a:t>
            </a:r>
          </a:p>
        </p:txBody>
      </p:sp>
    </p:spTree>
    <p:extLst>
      <p:ext uri="{BB962C8B-B14F-4D97-AF65-F5344CB8AC3E}">
        <p14:creationId xmlns:p14="http://schemas.microsoft.com/office/powerpoint/2010/main" val="131559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2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肘形接點 64">
            <a:extLst>
              <a:ext uri="{FF2B5EF4-FFF2-40B4-BE49-F238E27FC236}">
                <a16:creationId xmlns:a16="http://schemas.microsoft.com/office/drawing/2014/main" id="{02FCB3BA-D505-F762-EBCA-CFD850EDA35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82547" y="5743650"/>
            <a:ext cx="2300415" cy="1271424"/>
          </a:xfrm>
          <a:prstGeom prst="bentConnector3">
            <a:avLst>
              <a:gd name="adj1" fmla="val 5000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7"/>
          <p:cNvGrpSpPr/>
          <p:nvPr/>
        </p:nvGrpSpPr>
        <p:grpSpPr>
          <a:xfrm>
            <a:off x="7891041" y="979262"/>
            <a:ext cx="2700000" cy="2700000"/>
            <a:chOff x="0" y="-6455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-645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5985" tIns="45985" rIns="45985" bIns="4598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719702" y="3368039"/>
            <a:ext cx="2700000" cy="2700000"/>
            <a:chOff x="0" y="0"/>
            <a:chExt cx="4241922" cy="424192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4241922" cy="4241922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393834" y="484198"/>
              <a:ext cx="3477247" cy="3342503"/>
            </a:xfrm>
            <a:custGeom>
              <a:avLst/>
              <a:gdLst/>
              <a:ahLst/>
              <a:cxnLst/>
              <a:rect l="l" t="t" r="r" b="b"/>
              <a:pathLst>
                <a:path w="3477247" h="3342503">
                  <a:moveTo>
                    <a:pt x="0" y="0"/>
                  </a:moveTo>
                  <a:lnTo>
                    <a:pt x="3477247" y="0"/>
                  </a:lnTo>
                  <a:lnTo>
                    <a:pt x="3477247" y="3342503"/>
                  </a:lnTo>
                  <a:lnTo>
                    <a:pt x="0" y="3342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8316220" y="2537485"/>
            <a:ext cx="1849640" cy="892451"/>
          </a:xfrm>
          <a:custGeom>
            <a:avLst/>
            <a:gdLst/>
            <a:ahLst/>
            <a:cxnLst/>
            <a:rect l="l" t="t" r="r" b="b"/>
            <a:pathLst>
              <a:path w="2545542" h="1228224">
                <a:moveTo>
                  <a:pt x="0" y="0"/>
                </a:moveTo>
                <a:lnTo>
                  <a:pt x="2545542" y="0"/>
                </a:lnTo>
                <a:lnTo>
                  <a:pt x="2545542" y="1228224"/>
                </a:lnTo>
                <a:lnTo>
                  <a:pt x="0" y="1228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8755331" y="1171066"/>
            <a:ext cx="971419" cy="1206732"/>
          </a:xfrm>
          <a:custGeom>
            <a:avLst/>
            <a:gdLst/>
            <a:ahLst/>
            <a:cxnLst/>
            <a:rect l="l" t="t" r="r" b="b"/>
            <a:pathLst>
              <a:path w="1099891" h="1366325">
                <a:moveTo>
                  <a:pt x="0" y="0"/>
                </a:moveTo>
                <a:lnTo>
                  <a:pt x="1099891" y="0"/>
                </a:lnTo>
                <a:lnTo>
                  <a:pt x="1099891" y="1366325"/>
                </a:lnTo>
                <a:lnTo>
                  <a:pt x="0" y="1366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21" name="TextBox 21"/>
          <p:cNvSpPr txBox="1"/>
          <p:nvPr/>
        </p:nvSpPr>
        <p:spPr>
          <a:xfrm>
            <a:off x="631313" y="7580362"/>
            <a:ext cx="585343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19"/>
              </a:lnSpc>
              <a:defRPr sz="2585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defRPr>
            </a:lvl1pPr>
          </a:lstStyle>
          <a:p>
            <a:r>
              <a:rPr lang="en-US" sz="3000" dirty="0" err="1"/>
              <a:t>以行事曆的方式記錄血壓，讓使用者能更有系統性地查看資料，同時提醒血壓是否超標</a:t>
            </a:r>
            <a:r>
              <a:rPr lang="en-US" sz="3000" dirty="0"/>
              <a:t>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31313" y="6748172"/>
            <a:ext cx="3940687" cy="5514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319"/>
              </a:lnSpc>
              <a:defRPr sz="36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 </a:t>
            </a:r>
            <a:r>
              <a:rPr lang="en-US" dirty="0" err="1"/>
              <a:t>血壓表結合行事曆</a:t>
            </a:r>
            <a:endParaRPr 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12982382" y="2658372"/>
            <a:ext cx="4414213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19"/>
              </a:lnSpc>
              <a:defRPr sz="2585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defRPr>
            </a:lvl1pPr>
          </a:lstStyle>
          <a:p>
            <a:r>
              <a:rPr lang="en-US" sz="3000" dirty="0" err="1"/>
              <a:t>結合Google</a:t>
            </a:r>
            <a:r>
              <a:rPr lang="en-US" sz="3000" dirty="0"/>
              <a:t> </a:t>
            </a:r>
            <a:r>
              <a:rPr lang="en-US" sz="3000" dirty="0" err="1"/>
              <a:t>Map和健保藥局，使用者能尋找附近藥局</a:t>
            </a:r>
            <a:r>
              <a:rPr lang="en-US" sz="3000" dirty="0"/>
              <a:t>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89205" y="7516340"/>
            <a:ext cx="463204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619"/>
              </a:lnSpc>
              <a:defRPr sz="2585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defRPr>
            </a:lvl1pPr>
          </a:lstStyle>
          <a:p>
            <a:r>
              <a:rPr lang="en-US" sz="3000" dirty="0" err="1"/>
              <a:t>統計國人常見的九大慢性病供使用者參考</a:t>
            </a:r>
            <a:r>
              <a:rPr lang="en-US" sz="3000" dirty="0"/>
              <a:t>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6407" y="2153834"/>
            <a:ext cx="597188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19"/>
              </a:lnSpc>
            </a:pPr>
            <a:r>
              <a:rPr lang="en-US" sz="3000" dirty="0" err="1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結合相機相簿功能紀錄需服用的多種藥物資訊，帶入行事曆以響鈴的方式達到提醒的功能</a:t>
            </a:r>
            <a:r>
              <a:rPr lang="en-US" sz="3000" dirty="0">
                <a:solidFill>
                  <a:srgbClr val="000000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70917" y="6831991"/>
            <a:ext cx="3463961" cy="5514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319"/>
              </a:lnSpc>
              <a:defRPr sz="36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 </a:t>
            </a:r>
            <a:r>
              <a:rPr lang="en-US" dirty="0" err="1"/>
              <a:t>常見慢性病資料</a:t>
            </a:r>
            <a:endParaRPr lang="en-US" dirty="0"/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183B4AFA-1A9A-6388-9831-582A08DA353C}"/>
              </a:ext>
            </a:extLst>
          </p:cNvPr>
          <p:cNvCxnSpPr>
            <a:cxnSpLocks/>
          </p:cNvCxnSpPr>
          <p:nvPr/>
        </p:nvCxnSpPr>
        <p:spPr>
          <a:xfrm flipH="1">
            <a:off x="4114800" y="1758798"/>
            <a:ext cx="3914093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8"/>
          <p:cNvSpPr txBox="1"/>
          <p:nvPr/>
        </p:nvSpPr>
        <p:spPr>
          <a:xfrm>
            <a:off x="816406" y="1420769"/>
            <a:ext cx="3600000" cy="5514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softEdge rad="0"/>
          </a:effectLst>
          <a:scene3d>
            <a:camera prst="obliqueBottomLeft"/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600" dirty="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  </a:t>
            </a:r>
            <a:r>
              <a:rPr lang="en-US" sz="3600" dirty="0" err="1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rPr>
              <a:t>時間設定與藥盒</a:t>
            </a:r>
            <a:endParaRPr lang="en-US" sz="3600" dirty="0">
              <a:solidFill>
                <a:schemeClr val="bg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8542026" y="3922613"/>
            <a:ext cx="1544850" cy="1544850"/>
            <a:chOff x="0" y="0"/>
            <a:chExt cx="2059800" cy="2059800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2059800" cy="2059800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0D9F6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13618" tIns="113618" rIns="113618" bIns="113618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229828" y="415924"/>
              <a:ext cx="1602546" cy="1227951"/>
            </a:xfrm>
            <a:custGeom>
              <a:avLst/>
              <a:gdLst/>
              <a:ahLst/>
              <a:cxnLst/>
              <a:rect l="l" t="t" r="r" b="b"/>
              <a:pathLst>
                <a:path w="1602546" h="1227951">
                  <a:moveTo>
                    <a:pt x="0" y="0"/>
                  </a:moveTo>
                  <a:lnTo>
                    <a:pt x="1602546" y="0"/>
                  </a:lnTo>
                  <a:lnTo>
                    <a:pt x="1602546" y="1227951"/>
                  </a:lnTo>
                  <a:lnTo>
                    <a:pt x="0" y="1227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790165" y="790168"/>
              <a:ext cx="478558" cy="476166"/>
            </a:xfrm>
            <a:custGeom>
              <a:avLst/>
              <a:gdLst/>
              <a:ahLst/>
              <a:cxnLst/>
              <a:rect l="l" t="t" r="r" b="b"/>
              <a:pathLst>
                <a:path w="478558" h="476166">
                  <a:moveTo>
                    <a:pt x="0" y="0"/>
                  </a:moveTo>
                  <a:lnTo>
                    <a:pt x="478559" y="0"/>
                  </a:lnTo>
                  <a:lnTo>
                    <a:pt x="478559" y="476166"/>
                  </a:lnTo>
                  <a:lnTo>
                    <a:pt x="0" y="4761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897191" y="1348155"/>
              <a:ext cx="279190" cy="279190"/>
            </a:xfrm>
            <a:custGeom>
              <a:avLst/>
              <a:gdLst/>
              <a:ahLst/>
              <a:cxnLst/>
              <a:rect l="l" t="t" r="r" b="b"/>
              <a:pathLst>
                <a:path w="279190" h="279190">
                  <a:moveTo>
                    <a:pt x="0" y="0"/>
                  </a:moveTo>
                  <a:lnTo>
                    <a:pt x="279190" y="0"/>
                  </a:lnTo>
                  <a:lnTo>
                    <a:pt x="279190" y="279190"/>
                  </a:lnTo>
                  <a:lnTo>
                    <a:pt x="0" y="279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cxnSp>
        <p:nvCxnSpPr>
          <p:cNvPr id="74" name="肘形接點 73">
            <a:extLst>
              <a:ext uri="{FF2B5EF4-FFF2-40B4-BE49-F238E27FC236}">
                <a16:creationId xmlns:a16="http://schemas.microsoft.com/office/drawing/2014/main" id="{8265DC6F-03BB-1D78-4BA7-A85D52C7F47E}"/>
              </a:ext>
            </a:extLst>
          </p:cNvPr>
          <p:cNvCxnSpPr>
            <a:cxnSpLocks/>
          </p:cNvCxnSpPr>
          <p:nvPr/>
        </p:nvCxnSpPr>
        <p:spPr>
          <a:xfrm flipV="1">
            <a:off x="10678408" y="2333013"/>
            <a:ext cx="2234895" cy="2070051"/>
          </a:xfrm>
          <a:prstGeom prst="bentConnector3">
            <a:avLst>
              <a:gd name="adj1" fmla="val 50000"/>
            </a:avLst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"/>
          <p:cNvGrpSpPr/>
          <p:nvPr/>
        </p:nvGrpSpPr>
        <p:grpSpPr>
          <a:xfrm>
            <a:off x="10200064" y="3218199"/>
            <a:ext cx="2700000" cy="27000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704007" y="2011706"/>
            <a:ext cx="2092361" cy="5514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4319"/>
              </a:lnSpc>
              <a:defRPr sz="3600">
                <a:solidFill>
                  <a:schemeClr val="bg1"/>
                </a:solidFill>
                <a:latin typeface="Heiti SC Medium" pitchFamily="2" charset="-128"/>
                <a:ea typeface="Heiti SC Medium" pitchFamily="2" charset="-128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 </a:t>
            </a:r>
            <a:r>
              <a:rPr lang="en-US" dirty="0" err="1"/>
              <a:t>健康地圖</a:t>
            </a:r>
            <a:endParaRPr lang="en-US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33AD2132-D3D9-559F-7843-2C6687D5E952}"/>
              </a:ext>
            </a:extLst>
          </p:cNvPr>
          <p:cNvCxnSpPr/>
          <p:nvPr/>
        </p:nvCxnSpPr>
        <p:spPr>
          <a:xfrm>
            <a:off x="10481486" y="7094165"/>
            <a:ext cx="2027769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8"/>
          <p:cNvSpPr/>
          <p:nvPr/>
        </p:nvSpPr>
        <p:spPr>
          <a:xfrm>
            <a:off x="10868051" y="3731425"/>
            <a:ext cx="1533839" cy="1747964"/>
          </a:xfrm>
          <a:custGeom>
            <a:avLst/>
            <a:gdLst/>
            <a:ahLst/>
            <a:cxnLst/>
            <a:rect l="l" t="t" r="r" b="b"/>
            <a:pathLst>
              <a:path w="2004498" h="2284328">
                <a:moveTo>
                  <a:pt x="0" y="0"/>
                </a:moveTo>
                <a:lnTo>
                  <a:pt x="2004498" y="0"/>
                </a:lnTo>
                <a:lnTo>
                  <a:pt x="2004498" y="2284328"/>
                </a:lnTo>
                <a:lnTo>
                  <a:pt x="0" y="22843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8018687" y="5665075"/>
            <a:ext cx="2700000" cy="27000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484548" y="6198524"/>
            <a:ext cx="1670133" cy="1791283"/>
          </a:xfrm>
          <a:custGeom>
            <a:avLst/>
            <a:gdLst/>
            <a:ahLst/>
            <a:cxnLst/>
            <a:rect l="l" t="t" r="r" b="b"/>
            <a:pathLst>
              <a:path w="2125973" h="2280189">
                <a:moveTo>
                  <a:pt x="0" y="0"/>
                </a:moveTo>
                <a:lnTo>
                  <a:pt x="2125973" y="0"/>
                </a:lnTo>
                <a:lnTo>
                  <a:pt x="2125973" y="2280189"/>
                </a:lnTo>
                <a:lnTo>
                  <a:pt x="0" y="228018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9048637" y="5918199"/>
            <a:ext cx="640101" cy="497679"/>
          </a:xfrm>
          <a:custGeom>
            <a:avLst/>
            <a:gdLst/>
            <a:ahLst/>
            <a:cxnLst/>
            <a:rect l="l" t="t" r="r" b="b"/>
            <a:pathLst>
              <a:path w="640101" h="497679">
                <a:moveTo>
                  <a:pt x="0" y="0"/>
                </a:moveTo>
                <a:lnTo>
                  <a:pt x="640101" y="0"/>
                </a:lnTo>
                <a:lnTo>
                  <a:pt x="640101" y="497679"/>
                </a:lnTo>
                <a:lnTo>
                  <a:pt x="0" y="49767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84000" y="3160800"/>
            <a:ext cx="13773600" cy="5576400"/>
            <a:chOff x="0" y="0"/>
            <a:chExt cx="3729235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9235" cy="1909435"/>
            </a:xfrm>
            <a:custGeom>
              <a:avLst/>
              <a:gdLst/>
              <a:ahLst/>
              <a:cxnLst/>
              <a:rect l="l" t="t" r="r" b="b"/>
              <a:pathLst>
                <a:path w="3729235" h="1909435">
                  <a:moveTo>
                    <a:pt x="27885" y="0"/>
                  </a:moveTo>
                  <a:lnTo>
                    <a:pt x="3701350" y="0"/>
                  </a:lnTo>
                  <a:cubicBezTo>
                    <a:pt x="3716751" y="0"/>
                    <a:pt x="3729235" y="12485"/>
                    <a:pt x="3729235" y="27885"/>
                  </a:cubicBezTo>
                  <a:lnTo>
                    <a:pt x="3729235" y="1881550"/>
                  </a:lnTo>
                  <a:cubicBezTo>
                    <a:pt x="3729235" y="1888946"/>
                    <a:pt x="3726297" y="1896038"/>
                    <a:pt x="3721068" y="1901268"/>
                  </a:cubicBezTo>
                  <a:cubicBezTo>
                    <a:pt x="3715838" y="1906497"/>
                    <a:pt x="3708746" y="1909435"/>
                    <a:pt x="3701350" y="1909435"/>
                  </a:cubicBezTo>
                  <a:lnTo>
                    <a:pt x="27885" y="1909435"/>
                  </a:lnTo>
                  <a:cubicBezTo>
                    <a:pt x="12485" y="1909435"/>
                    <a:pt x="0" y="1896950"/>
                    <a:pt x="0" y="1881550"/>
                  </a:cubicBezTo>
                  <a:lnTo>
                    <a:pt x="0" y="27885"/>
                  </a:lnTo>
                  <a:cubicBezTo>
                    <a:pt x="0" y="20490"/>
                    <a:pt x="2938" y="13397"/>
                    <a:pt x="8167" y="8167"/>
                  </a:cubicBezTo>
                  <a:cubicBezTo>
                    <a:pt x="13397" y="2938"/>
                    <a:pt x="20490" y="0"/>
                    <a:pt x="27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1600" y="7369200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6" name="Group 6"/>
          <p:cNvGrpSpPr/>
          <p:nvPr/>
        </p:nvGrpSpPr>
        <p:grpSpPr>
          <a:xfrm>
            <a:off x="10944000" y="2703600"/>
            <a:ext cx="4509069" cy="3087623"/>
            <a:chOff x="0" y="0"/>
            <a:chExt cx="2313553" cy="1479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13553" cy="1479042"/>
            </a:xfrm>
            <a:custGeom>
              <a:avLst/>
              <a:gdLst/>
              <a:ahLst/>
              <a:cxnLst/>
              <a:rect l="l" t="t" r="r" b="b"/>
              <a:pathLst>
                <a:path w="2313553" h="1479042">
                  <a:moveTo>
                    <a:pt x="0" y="0"/>
                  </a:moveTo>
                  <a:lnTo>
                    <a:pt x="0" y="1479042"/>
                  </a:lnTo>
                  <a:lnTo>
                    <a:pt x="2313553" y="1479042"/>
                  </a:lnTo>
                  <a:lnTo>
                    <a:pt x="2313553" y="0"/>
                  </a:lnTo>
                  <a:lnTo>
                    <a:pt x="0" y="0"/>
                  </a:lnTo>
                  <a:close/>
                  <a:moveTo>
                    <a:pt x="2252593" y="1418082"/>
                  </a:moveTo>
                  <a:lnTo>
                    <a:pt x="59690" y="1418082"/>
                  </a:lnTo>
                  <a:lnTo>
                    <a:pt x="59690" y="59690"/>
                  </a:lnTo>
                  <a:lnTo>
                    <a:pt x="2252593" y="59690"/>
                  </a:lnTo>
                  <a:lnTo>
                    <a:pt x="2252593" y="1418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54800" y="5558400"/>
            <a:ext cx="4500000" cy="1141200"/>
            <a:chOff x="0" y="0"/>
            <a:chExt cx="669903" cy="1675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9903" cy="167518"/>
            </a:xfrm>
            <a:custGeom>
              <a:avLst/>
              <a:gdLst/>
              <a:ahLst/>
              <a:cxnLst/>
              <a:rect l="l" t="t" r="r" b="b"/>
              <a:pathLst>
                <a:path w="669903" h="167518">
                  <a:moveTo>
                    <a:pt x="0" y="0"/>
                  </a:moveTo>
                  <a:lnTo>
                    <a:pt x="669903" y="0"/>
                  </a:lnTo>
                  <a:lnTo>
                    <a:pt x="669903" y="167518"/>
                  </a:lnTo>
                  <a:lnTo>
                    <a:pt x="0" y="167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220216" y="3189594"/>
            <a:ext cx="1956634" cy="1998712"/>
          </a:xfrm>
          <a:custGeom>
            <a:avLst/>
            <a:gdLst/>
            <a:ahLst/>
            <a:cxnLst/>
            <a:rect l="l" t="t" r="r" b="b"/>
            <a:pathLst>
              <a:path w="1604645" h="1639153">
                <a:moveTo>
                  <a:pt x="0" y="0"/>
                </a:moveTo>
                <a:lnTo>
                  <a:pt x="1604645" y="0"/>
                </a:lnTo>
                <a:lnTo>
                  <a:pt x="1604645" y="1639153"/>
                </a:lnTo>
                <a:lnTo>
                  <a:pt x="0" y="1639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13" name="TextBox 13"/>
          <p:cNvSpPr txBox="1"/>
          <p:nvPr/>
        </p:nvSpPr>
        <p:spPr>
          <a:xfrm>
            <a:off x="555332" y="4195227"/>
            <a:ext cx="4825703" cy="116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9513"/>
              </a:lnSpc>
              <a:spcBef>
                <a:spcPct val="0"/>
              </a:spcBef>
              <a:defRPr sz="6795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en-US" dirty="0" err="1"/>
              <a:t>登入介面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1778526" y="5779482"/>
            <a:ext cx="2840015" cy="625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7"/>
              </a:lnSpc>
            </a:pPr>
            <a:r>
              <a:rPr lang="en-US" sz="4027" dirty="0" err="1">
                <a:solidFill>
                  <a:srgbClr val="000000"/>
                </a:solidFill>
                <a:latin typeface="Heiti SC Medium" pitchFamily="2" charset="-128"/>
                <a:ea typeface="Heiti SC Medium" pitchFamily="2" charset="-128"/>
              </a:rPr>
              <a:t>登入帳號</a:t>
            </a:r>
            <a:endParaRPr lang="en-US" sz="4027" dirty="0">
              <a:solidFill>
                <a:srgbClr val="0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582398" y="7292233"/>
            <a:ext cx="5232270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選擇Google帳號登入</a:t>
            </a: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A0815EC0-10BD-51CB-276D-C8EFDDB4B7C2}"/>
              </a:ext>
            </a:extLst>
          </p:cNvPr>
          <p:cNvSpPr txBox="1"/>
          <p:nvPr/>
        </p:nvSpPr>
        <p:spPr>
          <a:xfrm>
            <a:off x="555332" y="3549800"/>
            <a:ext cx="951230" cy="561975"/>
          </a:xfrm>
          <a:prstGeom prst="rect">
            <a:avLst/>
          </a:prstGeom>
          <a:solidFill>
            <a:srgbClr val="262933"/>
          </a:solidFill>
        </p:spPr>
        <p:txBody>
          <a:bodyPr vert="horz" wrap="square" lIns="0" tIns="3048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240"/>
              </a:spcBef>
            </a:pPr>
            <a:r>
              <a:rPr sz="2950" b="1" spc="-140" dirty="0">
                <a:solidFill>
                  <a:srgbClr val="FFFFFF"/>
                </a:solidFill>
                <a:latin typeface="Arial"/>
                <a:cs typeface="Arial"/>
              </a:rPr>
              <a:t>NO.1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E0B1072-E63A-FC44-D2DC-656D298603C2}"/>
              </a:ext>
            </a:extLst>
          </p:cNvPr>
          <p:cNvSpPr txBox="1"/>
          <p:nvPr/>
        </p:nvSpPr>
        <p:spPr>
          <a:xfrm>
            <a:off x="483345" y="5648274"/>
            <a:ext cx="5154930" cy="566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265"/>
              </a:spcBef>
            </a:pPr>
            <a:r>
              <a:rPr sz="2950" b="1" spc="30" dirty="0">
                <a:solidFill>
                  <a:srgbClr val="58788F"/>
                </a:solidFill>
                <a:latin typeface="Arial"/>
                <a:cs typeface="Arial"/>
              </a:rPr>
              <a:t>FOR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45" dirty="0">
                <a:solidFill>
                  <a:srgbClr val="58788F"/>
                </a:solidFill>
                <a:latin typeface="Arial"/>
                <a:cs typeface="Arial"/>
              </a:rPr>
              <a:t>THE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-45" dirty="0">
                <a:solidFill>
                  <a:srgbClr val="58788F"/>
                </a:solidFill>
                <a:latin typeface="Arial"/>
                <a:cs typeface="Arial"/>
              </a:rPr>
              <a:t>SAKE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105" dirty="0">
                <a:solidFill>
                  <a:srgbClr val="58788F"/>
                </a:solidFill>
                <a:latin typeface="Arial"/>
                <a:cs typeface="Arial"/>
              </a:rPr>
              <a:t>OF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50" dirty="0">
                <a:solidFill>
                  <a:srgbClr val="58788F"/>
                </a:solidFill>
                <a:latin typeface="Arial"/>
                <a:cs typeface="Arial"/>
              </a:rPr>
              <a:t>HEALTH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/>
      <p:bldP spid="15" grpId="0"/>
      <p:bldP spid="16" grpId="0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84000" y="3160800"/>
            <a:ext cx="13773600" cy="5576400"/>
            <a:chOff x="0" y="0"/>
            <a:chExt cx="3729235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9235" cy="1909435"/>
            </a:xfrm>
            <a:custGeom>
              <a:avLst/>
              <a:gdLst/>
              <a:ahLst/>
              <a:cxnLst/>
              <a:rect l="l" t="t" r="r" b="b"/>
              <a:pathLst>
                <a:path w="3729235" h="1909435">
                  <a:moveTo>
                    <a:pt x="27885" y="0"/>
                  </a:moveTo>
                  <a:lnTo>
                    <a:pt x="3701350" y="0"/>
                  </a:lnTo>
                  <a:cubicBezTo>
                    <a:pt x="3716751" y="0"/>
                    <a:pt x="3729235" y="12485"/>
                    <a:pt x="3729235" y="27885"/>
                  </a:cubicBezTo>
                  <a:lnTo>
                    <a:pt x="3729235" y="1881550"/>
                  </a:lnTo>
                  <a:cubicBezTo>
                    <a:pt x="3729235" y="1888946"/>
                    <a:pt x="3726297" y="1896038"/>
                    <a:pt x="3721068" y="1901268"/>
                  </a:cubicBezTo>
                  <a:cubicBezTo>
                    <a:pt x="3715838" y="1906497"/>
                    <a:pt x="3708746" y="1909435"/>
                    <a:pt x="3701350" y="1909435"/>
                  </a:cubicBezTo>
                  <a:lnTo>
                    <a:pt x="27885" y="1909435"/>
                  </a:lnTo>
                  <a:cubicBezTo>
                    <a:pt x="12485" y="1909435"/>
                    <a:pt x="0" y="1896950"/>
                    <a:pt x="0" y="1881550"/>
                  </a:cubicBezTo>
                  <a:lnTo>
                    <a:pt x="0" y="27885"/>
                  </a:lnTo>
                  <a:cubicBezTo>
                    <a:pt x="0" y="20490"/>
                    <a:pt x="2938" y="13397"/>
                    <a:pt x="8167" y="8167"/>
                  </a:cubicBezTo>
                  <a:cubicBezTo>
                    <a:pt x="13397" y="2938"/>
                    <a:pt x="20490" y="0"/>
                    <a:pt x="27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1600" y="7369200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81462" y="4064877"/>
            <a:ext cx="4825703" cy="116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9513"/>
              </a:lnSpc>
              <a:spcBef>
                <a:spcPct val="0"/>
              </a:spcBef>
              <a:defRPr sz="6795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en-US" dirty="0" err="1"/>
              <a:t>血壓表</a:t>
            </a:r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4007428" y="7782801"/>
            <a:ext cx="432807" cy="43280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1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547664" y="7728674"/>
            <a:ext cx="1292218" cy="4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超標</a:t>
            </a:r>
            <a:endParaRPr lang="en-US" sz="30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5947311" y="7782800"/>
            <a:ext cx="432807" cy="43280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15940" y="2421546"/>
            <a:ext cx="5023741" cy="8008438"/>
            <a:chOff x="-667" y="0"/>
            <a:chExt cx="5540651" cy="818166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552450" cy="2910358"/>
              <a:chOff x="0" y="0"/>
              <a:chExt cx="2313553" cy="147904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313553" cy="1479042"/>
              </a:xfrm>
              <a:custGeom>
                <a:avLst/>
                <a:gdLst/>
                <a:ahLst/>
                <a:cxnLst/>
                <a:rect l="l" t="t" r="r" b="b"/>
                <a:pathLst>
                  <a:path w="2313553" h="1479042">
                    <a:moveTo>
                      <a:pt x="0" y="0"/>
                    </a:moveTo>
                    <a:lnTo>
                      <a:pt x="0" y="1479042"/>
                    </a:lnTo>
                    <a:lnTo>
                      <a:pt x="2313553" y="1479042"/>
                    </a:lnTo>
                    <a:lnTo>
                      <a:pt x="2313553" y="0"/>
                    </a:lnTo>
                    <a:lnTo>
                      <a:pt x="0" y="0"/>
                    </a:lnTo>
                    <a:close/>
                    <a:moveTo>
                      <a:pt x="2252593" y="1418082"/>
                    </a:moveTo>
                    <a:lnTo>
                      <a:pt x="59690" y="1418082"/>
                    </a:lnTo>
                    <a:lnTo>
                      <a:pt x="59690" y="59690"/>
                    </a:lnTo>
                    <a:lnTo>
                      <a:pt x="2252593" y="59690"/>
                    </a:lnTo>
                    <a:lnTo>
                      <a:pt x="2252593" y="141808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-667" y="2399201"/>
              <a:ext cx="5540651" cy="5782466"/>
              <a:chOff x="-2519" y="-38100"/>
              <a:chExt cx="815319" cy="8509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-2519" y="15293"/>
                <a:ext cx="669903" cy="128356"/>
              </a:xfrm>
              <a:custGeom>
                <a:avLst/>
                <a:gdLst/>
                <a:ahLst/>
                <a:cxnLst/>
                <a:rect l="l" t="t" r="r" b="b"/>
                <a:pathLst>
                  <a:path w="669903" h="167518">
                    <a:moveTo>
                      <a:pt x="0" y="0"/>
                    </a:moveTo>
                    <a:lnTo>
                      <a:pt x="669903" y="0"/>
                    </a:lnTo>
                    <a:lnTo>
                      <a:pt x="669903" y="167518"/>
                    </a:lnTo>
                    <a:lnTo>
                      <a:pt x="0" y="1675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191907" y="202946"/>
              <a:ext cx="2168637" cy="2307061"/>
            </a:xfrm>
            <a:custGeom>
              <a:avLst/>
              <a:gdLst/>
              <a:ahLst/>
              <a:cxnLst/>
              <a:rect l="l" t="t" r="r" b="b"/>
              <a:pathLst>
                <a:path w="2168637" h="2307061">
                  <a:moveTo>
                    <a:pt x="0" y="0"/>
                  </a:moveTo>
                  <a:lnTo>
                    <a:pt x="2168637" y="0"/>
                  </a:lnTo>
                  <a:lnTo>
                    <a:pt x="2168637" y="2307060"/>
                  </a:lnTo>
                  <a:lnTo>
                    <a:pt x="0" y="230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82882" y="2732476"/>
              <a:ext cx="3786687" cy="90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7"/>
                </a:lnSpc>
              </a:pPr>
              <a:r>
                <a:rPr lang="en-US" sz="4027">
                  <a:solidFill>
                    <a:srgbClr val="000000"/>
                  </a:solidFill>
                  <a:ea typeface="Montserrat Classic"/>
                </a:rPr>
                <a:t>月曆式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639902" y="2421546"/>
            <a:ext cx="4928256" cy="7447833"/>
            <a:chOff x="-2" y="0"/>
            <a:chExt cx="5539986" cy="8181667"/>
          </a:xfrm>
        </p:grpSpPr>
        <p:grpSp>
          <p:nvGrpSpPr>
            <p:cNvPr id="24" name="Group 24"/>
            <p:cNvGrpSpPr/>
            <p:nvPr/>
          </p:nvGrpSpPr>
          <p:grpSpPr>
            <a:xfrm>
              <a:off x="-2" y="0"/>
              <a:ext cx="4552450" cy="2910358"/>
              <a:chOff x="-1" y="0"/>
              <a:chExt cx="2313553" cy="147904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-1" y="0"/>
                <a:ext cx="2313553" cy="1479042"/>
              </a:xfrm>
              <a:custGeom>
                <a:avLst/>
                <a:gdLst/>
                <a:ahLst/>
                <a:cxnLst/>
                <a:rect l="l" t="t" r="r" b="b"/>
                <a:pathLst>
                  <a:path w="2313553" h="1479042">
                    <a:moveTo>
                      <a:pt x="0" y="0"/>
                    </a:moveTo>
                    <a:lnTo>
                      <a:pt x="0" y="1479042"/>
                    </a:lnTo>
                    <a:lnTo>
                      <a:pt x="2313553" y="1479042"/>
                    </a:lnTo>
                    <a:lnTo>
                      <a:pt x="2313553" y="0"/>
                    </a:lnTo>
                    <a:lnTo>
                      <a:pt x="0" y="0"/>
                    </a:lnTo>
                    <a:close/>
                    <a:moveTo>
                      <a:pt x="2252593" y="1418082"/>
                    </a:moveTo>
                    <a:lnTo>
                      <a:pt x="59690" y="1418082"/>
                    </a:lnTo>
                    <a:lnTo>
                      <a:pt x="59690" y="59690"/>
                    </a:lnTo>
                    <a:lnTo>
                      <a:pt x="2252593" y="59690"/>
                    </a:lnTo>
                    <a:lnTo>
                      <a:pt x="2252593" y="141808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6451" y="2399201"/>
              <a:ext cx="5523533" cy="5782466"/>
              <a:chOff x="0" y="-38100"/>
              <a:chExt cx="812800" cy="8509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37118"/>
                <a:ext cx="669903" cy="146300"/>
              </a:xfrm>
              <a:custGeom>
                <a:avLst/>
                <a:gdLst/>
                <a:ahLst/>
                <a:cxnLst/>
                <a:rect l="l" t="t" r="r" b="b"/>
                <a:pathLst>
                  <a:path w="669903" h="167518">
                    <a:moveTo>
                      <a:pt x="0" y="0"/>
                    </a:moveTo>
                    <a:lnTo>
                      <a:pt x="669903" y="0"/>
                    </a:lnTo>
                    <a:lnTo>
                      <a:pt x="669903" y="167518"/>
                    </a:lnTo>
                    <a:lnTo>
                      <a:pt x="0" y="1675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1075816" y="129469"/>
              <a:ext cx="2367916" cy="2452644"/>
            </a:xfrm>
            <a:custGeom>
              <a:avLst/>
              <a:gdLst/>
              <a:ahLst/>
              <a:cxnLst/>
              <a:rect l="l" t="t" r="r" b="b"/>
              <a:pathLst>
                <a:path w="2367916" h="2452644">
                  <a:moveTo>
                    <a:pt x="0" y="0"/>
                  </a:moveTo>
                  <a:lnTo>
                    <a:pt x="2367917" y="0"/>
                  </a:lnTo>
                  <a:lnTo>
                    <a:pt x="2367917" y="2452644"/>
                  </a:lnTo>
                  <a:lnTo>
                    <a:pt x="0" y="2452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99332" y="2964005"/>
              <a:ext cx="3786687" cy="90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7"/>
                </a:lnSpc>
              </a:pPr>
              <a:r>
                <a:rPr lang="en-US" sz="4027" dirty="0" err="1">
                  <a:solidFill>
                    <a:srgbClr val="000000"/>
                  </a:solidFill>
                  <a:ea typeface="Montserrat Classic"/>
                </a:rPr>
                <a:t>血壓</a:t>
              </a:r>
              <a:endParaRPr lang="en-US" sz="4027" dirty="0">
                <a:solidFill>
                  <a:srgbClr val="000000"/>
                </a:solidFill>
                <a:ea typeface="Montserrat Classic"/>
              </a:endParaR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7951790" y="6425765"/>
            <a:ext cx="5087073" cy="100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月曆式設計淺顯易懂</a:t>
            </a:r>
            <a:endParaRPr lang="en-US" sz="32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文字條列式表達</a:t>
            </a:r>
            <a:endParaRPr lang="en-US" sz="32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539770" y="6274711"/>
            <a:ext cx="3426675" cy="112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631" lvl="1" indent="-351316" algn="just">
              <a:lnSpc>
                <a:spcPts val="4556"/>
              </a:lnSpc>
              <a:buFont typeface="Arial"/>
              <a:buChar char="•"/>
            </a:pPr>
            <a:r>
              <a:rPr lang="en-US" sz="3254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新增</a:t>
            </a:r>
            <a:endParaRPr lang="en-US" sz="3254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702631" lvl="1" indent="-351316" algn="just">
              <a:lnSpc>
                <a:spcPts val="4556"/>
              </a:lnSpc>
              <a:buFont typeface="Arial"/>
              <a:buChar char="•"/>
            </a:pPr>
            <a:r>
              <a:rPr lang="en-US" sz="3254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刪除</a:t>
            </a:r>
            <a:endParaRPr lang="en-US" sz="3254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6507554" y="7728674"/>
            <a:ext cx="1292218" cy="468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正常</a:t>
            </a:r>
            <a:endParaRPr lang="en-US" sz="30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5" name="object 12">
            <a:extLst>
              <a:ext uri="{FF2B5EF4-FFF2-40B4-BE49-F238E27FC236}">
                <a16:creationId xmlns:a16="http://schemas.microsoft.com/office/drawing/2014/main" id="{F12D4D2C-D421-4D9D-D6FA-32AE82179CBF}"/>
              </a:ext>
            </a:extLst>
          </p:cNvPr>
          <p:cNvSpPr txBox="1"/>
          <p:nvPr/>
        </p:nvSpPr>
        <p:spPr>
          <a:xfrm>
            <a:off x="555332" y="3450752"/>
            <a:ext cx="951230" cy="484748"/>
          </a:xfrm>
          <a:prstGeom prst="rect">
            <a:avLst/>
          </a:prstGeom>
          <a:solidFill>
            <a:srgbClr val="262933"/>
          </a:solidFill>
        </p:spPr>
        <p:txBody>
          <a:bodyPr vert="horz" wrap="square" lIns="0" tIns="3048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240"/>
              </a:spcBef>
            </a:pPr>
            <a:r>
              <a:rPr sz="2950" b="1" spc="-140" dirty="0">
                <a:solidFill>
                  <a:srgbClr val="FFFFFF"/>
                </a:solidFill>
                <a:latin typeface="Arial"/>
                <a:cs typeface="Arial"/>
              </a:rPr>
              <a:t>NO.</a:t>
            </a:r>
            <a:r>
              <a:rPr lang="en-US" sz="2950" b="1" spc="-14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36" name="object 14">
            <a:extLst>
              <a:ext uri="{FF2B5EF4-FFF2-40B4-BE49-F238E27FC236}">
                <a16:creationId xmlns:a16="http://schemas.microsoft.com/office/drawing/2014/main" id="{94AEA839-EA73-9720-EEEE-B121037881E9}"/>
              </a:ext>
            </a:extLst>
          </p:cNvPr>
          <p:cNvSpPr txBox="1"/>
          <p:nvPr/>
        </p:nvSpPr>
        <p:spPr>
          <a:xfrm>
            <a:off x="483345" y="5489930"/>
            <a:ext cx="5154930" cy="566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265"/>
              </a:spcBef>
            </a:pPr>
            <a:r>
              <a:rPr sz="2950" b="1" spc="30" dirty="0">
                <a:solidFill>
                  <a:srgbClr val="58788F"/>
                </a:solidFill>
                <a:latin typeface="Arial"/>
                <a:cs typeface="Arial"/>
              </a:rPr>
              <a:t>FOR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45" dirty="0">
                <a:solidFill>
                  <a:srgbClr val="58788F"/>
                </a:solidFill>
                <a:latin typeface="Arial"/>
                <a:cs typeface="Arial"/>
              </a:rPr>
              <a:t>THE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-45" dirty="0">
                <a:solidFill>
                  <a:srgbClr val="58788F"/>
                </a:solidFill>
                <a:latin typeface="Arial"/>
                <a:cs typeface="Arial"/>
              </a:rPr>
              <a:t>SAKE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105" dirty="0">
                <a:solidFill>
                  <a:srgbClr val="58788F"/>
                </a:solidFill>
                <a:latin typeface="Arial"/>
                <a:cs typeface="Arial"/>
              </a:rPr>
              <a:t>OF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50" dirty="0">
                <a:solidFill>
                  <a:srgbClr val="58788F"/>
                </a:solidFill>
                <a:latin typeface="Arial"/>
                <a:cs typeface="Arial"/>
              </a:rPr>
              <a:t>HEALTH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1" grpId="0"/>
      <p:bldP spid="31" grpId="0"/>
      <p:bldP spid="32" grpId="0"/>
      <p:bldP spid="33" grpId="0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64863" y="1500734"/>
            <a:ext cx="18413939" cy="7249886"/>
            <a:chOff x="0" y="0"/>
            <a:chExt cx="4849762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9762" cy="1909435"/>
            </a:xfrm>
            <a:custGeom>
              <a:avLst/>
              <a:gdLst/>
              <a:ahLst/>
              <a:cxnLst/>
              <a:rect l="l" t="t" r="r" b="b"/>
              <a:pathLst>
                <a:path w="4849762" h="1909435">
                  <a:moveTo>
                    <a:pt x="21442" y="0"/>
                  </a:moveTo>
                  <a:lnTo>
                    <a:pt x="4828319" y="0"/>
                  </a:lnTo>
                  <a:cubicBezTo>
                    <a:pt x="4834006" y="0"/>
                    <a:pt x="4839460" y="2259"/>
                    <a:pt x="4843481" y="6280"/>
                  </a:cubicBezTo>
                  <a:cubicBezTo>
                    <a:pt x="4847503" y="10302"/>
                    <a:pt x="4849762" y="15755"/>
                    <a:pt x="4849762" y="21442"/>
                  </a:cubicBezTo>
                  <a:lnTo>
                    <a:pt x="4849762" y="1887993"/>
                  </a:lnTo>
                  <a:cubicBezTo>
                    <a:pt x="4849762" y="1899835"/>
                    <a:pt x="4840162" y="1909435"/>
                    <a:pt x="4828319" y="1909435"/>
                  </a:cubicBezTo>
                  <a:lnTo>
                    <a:pt x="21442" y="1909435"/>
                  </a:lnTo>
                  <a:cubicBezTo>
                    <a:pt x="9600" y="1909435"/>
                    <a:pt x="0" y="1899835"/>
                    <a:pt x="0" y="1887993"/>
                  </a:cubicBezTo>
                  <a:lnTo>
                    <a:pt x="0" y="21442"/>
                  </a:lnTo>
                  <a:cubicBezTo>
                    <a:pt x="0" y="9600"/>
                    <a:pt x="9600" y="0"/>
                    <a:pt x="21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90885" y="7369641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851234" y="244393"/>
            <a:ext cx="5136963" cy="4560056"/>
          </a:xfrm>
          <a:custGeom>
            <a:avLst/>
            <a:gdLst/>
            <a:ahLst/>
            <a:cxnLst/>
            <a:rect l="l" t="t" r="r" b="b"/>
            <a:pathLst>
              <a:path w="5136963" h="4560056">
                <a:moveTo>
                  <a:pt x="0" y="0"/>
                </a:moveTo>
                <a:lnTo>
                  <a:pt x="5136963" y="0"/>
                </a:lnTo>
                <a:lnTo>
                  <a:pt x="5136963" y="4560057"/>
                </a:lnTo>
                <a:lnTo>
                  <a:pt x="0" y="456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0" r="-189" b="-1323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851234" y="4637638"/>
            <a:ext cx="5136963" cy="5369322"/>
          </a:xfrm>
          <a:custGeom>
            <a:avLst/>
            <a:gdLst/>
            <a:ahLst/>
            <a:cxnLst/>
            <a:rect l="l" t="t" r="r" b="b"/>
            <a:pathLst>
              <a:path w="5136963" h="5369322">
                <a:moveTo>
                  <a:pt x="0" y="0"/>
                </a:moveTo>
                <a:lnTo>
                  <a:pt x="5136963" y="0"/>
                </a:lnTo>
                <a:lnTo>
                  <a:pt x="5136963" y="5369322"/>
                </a:lnTo>
                <a:lnTo>
                  <a:pt x="0" y="5369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0" t="-97304" r="-18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0548957" y="2326463"/>
            <a:ext cx="2506561" cy="2506561"/>
            <a:chOff x="0" y="0"/>
            <a:chExt cx="3342082" cy="334208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342082" cy="3342082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716445" y="655513"/>
              <a:ext cx="1909193" cy="2031056"/>
            </a:xfrm>
            <a:custGeom>
              <a:avLst/>
              <a:gdLst/>
              <a:ahLst/>
              <a:cxnLst/>
              <a:rect l="l" t="t" r="r" b="b"/>
              <a:pathLst>
                <a:path w="1909193" h="2031056">
                  <a:moveTo>
                    <a:pt x="0" y="0"/>
                  </a:moveTo>
                  <a:lnTo>
                    <a:pt x="1909192" y="0"/>
                  </a:lnTo>
                  <a:lnTo>
                    <a:pt x="1909192" y="2031056"/>
                  </a:lnTo>
                  <a:lnTo>
                    <a:pt x="0" y="20310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133600" y="1500734"/>
            <a:ext cx="4544604" cy="7249886"/>
          </a:xfrm>
          <a:custGeom>
            <a:avLst/>
            <a:gdLst/>
            <a:ahLst/>
            <a:cxnLst/>
            <a:rect l="l" t="t" r="r" b="b"/>
            <a:pathLst>
              <a:path w="4544604" h="7249886">
                <a:moveTo>
                  <a:pt x="0" y="0"/>
                </a:moveTo>
                <a:lnTo>
                  <a:pt x="4544605" y="0"/>
                </a:lnTo>
                <a:lnTo>
                  <a:pt x="4544605" y="7249886"/>
                </a:lnTo>
                <a:lnTo>
                  <a:pt x="0" y="7249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8256695" y="5297423"/>
            <a:ext cx="7091086" cy="1760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1"/>
              </a:lnSpc>
            </a:pP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以月曆式呈現紀錄</a:t>
            </a:r>
            <a:endParaRPr lang="en-US" sz="505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algn="ctr">
              <a:lnSpc>
                <a:spcPts val="7071"/>
              </a:lnSpc>
              <a:spcBef>
                <a:spcPct val="0"/>
              </a:spcBef>
            </a:pP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新舊紀錄皆可一起查看</a:t>
            </a:r>
            <a:endParaRPr lang="en-US" sz="505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03A79166-00AF-D5C3-B775-2843B89F0CA7}"/>
              </a:ext>
            </a:extLst>
          </p:cNvPr>
          <p:cNvSpPr txBox="1"/>
          <p:nvPr/>
        </p:nvSpPr>
        <p:spPr>
          <a:xfrm>
            <a:off x="8752581" y="7521841"/>
            <a:ext cx="2201587" cy="64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8"/>
              </a:lnSpc>
              <a:spcBef>
                <a:spcPct val="0"/>
              </a:spcBef>
            </a:pPr>
            <a:r>
              <a:rPr lang="en-US" sz="4177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血壓正常</a:t>
            </a:r>
            <a:endParaRPr lang="en-US" sz="4177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6B41234B-8A7B-D770-4F91-9056DC8E100C}"/>
              </a:ext>
            </a:extLst>
          </p:cNvPr>
          <p:cNvSpPr txBox="1"/>
          <p:nvPr/>
        </p:nvSpPr>
        <p:spPr>
          <a:xfrm>
            <a:off x="13026326" y="7594059"/>
            <a:ext cx="2336695" cy="64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8"/>
              </a:lnSpc>
              <a:spcBef>
                <a:spcPct val="0"/>
              </a:spcBef>
            </a:pPr>
            <a:r>
              <a:rPr lang="en-US" sz="4177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血壓異常</a:t>
            </a:r>
            <a:endParaRPr lang="en-US" sz="4177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17" name="Group 14">
            <a:extLst>
              <a:ext uri="{FF2B5EF4-FFF2-40B4-BE49-F238E27FC236}">
                <a16:creationId xmlns:a16="http://schemas.microsoft.com/office/drawing/2014/main" id="{00F4533E-6CBF-B49A-7737-F003606B5E12}"/>
              </a:ext>
            </a:extLst>
          </p:cNvPr>
          <p:cNvGrpSpPr/>
          <p:nvPr/>
        </p:nvGrpSpPr>
        <p:grpSpPr>
          <a:xfrm>
            <a:off x="7626909" y="7407898"/>
            <a:ext cx="978389" cy="978389"/>
            <a:chOff x="0" y="0"/>
            <a:chExt cx="812800" cy="812800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FD95ED68-854C-D07F-19CF-E391900469E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FF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AD924FD9-F05A-E066-0885-94FCF81D06A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11">
            <a:extLst>
              <a:ext uri="{FF2B5EF4-FFF2-40B4-BE49-F238E27FC236}">
                <a16:creationId xmlns:a16="http://schemas.microsoft.com/office/drawing/2014/main" id="{1E7744FB-943C-3D63-4BAB-21B16BBE254B}"/>
              </a:ext>
            </a:extLst>
          </p:cNvPr>
          <p:cNvGrpSpPr/>
          <p:nvPr/>
        </p:nvGrpSpPr>
        <p:grpSpPr>
          <a:xfrm>
            <a:off x="11925733" y="7430830"/>
            <a:ext cx="978389" cy="978389"/>
            <a:chOff x="0" y="0"/>
            <a:chExt cx="812800" cy="812800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EC174DA-7B0C-64FF-C4A1-B015DCC912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100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514E869F-211B-7493-5D0A-1B3A1607AE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23DB58B5-F1ED-2396-9235-FB1E61DDB2E9}"/>
              </a:ext>
            </a:extLst>
          </p:cNvPr>
          <p:cNvSpPr/>
          <p:nvPr/>
        </p:nvSpPr>
        <p:spPr>
          <a:xfrm>
            <a:off x="5552844" y="5482552"/>
            <a:ext cx="1524000" cy="935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4" grpId="0"/>
      <p:bldP spid="15" grpId="0"/>
      <p:bldP spid="1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984000" y="3160800"/>
            <a:ext cx="13773600" cy="5576400"/>
            <a:chOff x="0" y="0"/>
            <a:chExt cx="3729235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29235" cy="1909435"/>
            </a:xfrm>
            <a:custGeom>
              <a:avLst/>
              <a:gdLst/>
              <a:ahLst/>
              <a:cxnLst/>
              <a:rect l="l" t="t" r="r" b="b"/>
              <a:pathLst>
                <a:path w="3729235" h="1909435">
                  <a:moveTo>
                    <a:pt x="27885" y="0"/>
                  </a:moveTo>
                  <a:lnTo>
                    <a:pt x="3701350" y="0"/>
                  </a:lnTo>
                  <a:cubicBezTo>
                    <a:pt x="3716751" y="0"/>
                    <a:pt x="3729235" y="12485"/>
                    <a:pt x="3729235" y="27885"/>
                  </a:cubicBezTo>
                  <a:lnTo>
                    <a:pt x="3729235" y="1881550"/>
                  </a:lnTo>
                  <a:cubicBezTo>
                    <a:pt x="3729235" y="1888946"/>
                    <a:pt x="3726297" y="1896038"/>
                    <a:pt x="3721068" y="1901268"/>
                  </a:cubicBezTo>
                  <a:cubicBezTo>
                    <a:pt x="3715838" y="1906497"/>
                    <a:pt x="3708746" y="1909435"/>
                    <a:pt x="3701350" y="1909435"/>
                  </a:cubicBezTo>
                  <a:lnTo>
                    <a:pt x="27885" y="1909435"/>
                  </a:lnTo>
                  <a:cubicBezTo>
                    <a:pt x="12485" y="1909435"/>
                    <a:pt x="0" y="1896950"/>
                    <a:pt x="0" y="1881550"/>
                  </a:cubicBezTo>
                  <a:lnTo>
                    <a:pt x="0" y="27885"/>
                  </a:lnTo>
                  <a:cubicBezTo>
                    <a:pt x="0" y="20490"/>
                    <a:pt x="2938" y="13397"/>
                    <a:pt x="8167" y="8167"/>
                  </a:cubicBezTo>
                  <a:cubicBezTo>
                    <a:pt x="13397" y="2938"/>
                    <a:pt x="20490" y="0"/>
                    <a:pt x="278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1600" y="7369200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44179" y="2705099"/>
            <a:ext cx="4510800" cy="3088800"/>
            <a:chOff x="0" y="0"/>
            <a:chExt cx="2313553" cy="14790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13553" cy="1479042"/>
            </a:xfrm>
            <a:custGeom>
              <a:avLst/>
              <a:gdLst/>
              <a:ahLst/>
              <a:cxnLst/>
              <a:rect l="l" t="t" r="r" b="b"/>
              <a:pathLst>
                <a:path w="2313553" h="1479042">
                  <a:moveTo>
                    <a:pt x="0" y="0"/>
                  </a:moveTo>
                  <a:lnTo>
                    <a:pt x="0" y="1479042"/>
                  </a:lnTo>
                  <a:lnTo>
                    <a:pt x="2313553" y="1479042"/>
                  </a:lnTo>
                  <a:lnTo>
                    <a:pt x="2313553" y="0"/>
                  </a:lnTo>
                  <a:lnTo>
                    <a:pt x="0" y="0"/>
                  </a:lnTo>
                  <a:close/>
                  <a:moveTo>
                    <a:pt x="2252593" y="1418082"/>
                  </a:moveTo>
                  <a:lnTo>
                    <a:pt x="59690" y="1418082"/>
                  </a:lnTo>
                  <a:lnTo>
                    <a:pt x="59690" y="59690"/>
                  </a:lnTo>
                  <a:lnTo>
                    <a:pt x="2252593" y="59690"/>
                  </a:lnTo>
                  <a:lnTo>
                    <a:pt x="2252593" y="14180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956517" y="5558925"/>
            <a:ext cx="4498461" cy="1142099"/>
            <a:chOff x="0" y="0"/>
            <a:chExt cx="669903" cy="1675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9903" cy="167518"/>
            </a:xfrm>
            <a:custGeom>
              <a:avLst/>
              <a:gdLst/>
              <a:ahLst/>
              <a:cxnLst/>
              <a:rect l="l" t="t" r="r" b="b"/>
              <a:pathLst>
                <a:path w="669903" h="167518">
                  <a:moveTo>
                    <a:pt x="0" y="0"/>
                  </a:moveTo>
                  <a:lnTo>
                    <a:pt x="669903" y="0"/>
                  </a:lnTo>
                  <a:lnTo>
                    <a:pt x="669903" y="167518"/>
                  </a:lnTo>
                  <a:lnTo>
                    <a:pt x="0" y="167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1840775" y="3040691"/>
            <a:ext cx="2729324" cy="2573776"/>
          </a:xfrm>
          <a:custGeom>
            <a:avLst/>
            <a:gdLst/>
            <a:ahLst/>
            <a:cxnLst/>
            <a:rect l="l" t="t" r="r" b="b"/>
            <a:pathLst>
              <a:path w="2154641" h="2031845">
                <a:moveTo>
                  <a:pt x="0" y="0"/>
                </a:moveTo>
                <a:lnTo>
                  <a:pt x="2154641" y="0"/>
                </a:lnTo>
                <a:lnTo>
                  <a:pt x="2154641" y="2031845"/>
                </a:lnTo>
                <a:lnTo>
                  <a:pt x="0" y="2031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214" t="-20362" r="-17979" b="-3148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29753" y="4098702"/>
            <a:ext cx="4825703" cy="1166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9513"/>
              </a:lnSpc>
              <a:spcBef>
                <a:spcPct val="0"/>
              </a:spcBef>
              <a:defRPr sz="6795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defRPr>
            </a:lvl1pPr>
          </a:lstStyle>
          <a:p>
            <a:r>
              <a:rPr lang="en-US" dirty="0" err="1"/>
              <a:t>藥盒</a:t>
            </a:r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11785429" y="5874224"/>
            <a:ext cx="2840015" cy="5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7"/>
              </a:lnSpc>
            </a:pPr>
            <a:r>
              <a:rPr lang="en-US" sz="4000" dirty="0" err="1">
                <a:solidFill>
                  <a:srgbClr val="000000"/>
                </a:solidFill>
                <a:latin typeface="Heiti SC Medium" pitchFamily="2" charset="-128"/>
                <a:ea typeface="Heiti SC Medium" pitchFamily="2" charset="-128"/>
              </a:rPr>
              <a:t>藥盒</a:t>
            </a:r>
            <a:endParaRPr lang="en-US" sz="4000" dirty="0">
              <a:solidFill>
                <a:srgbClr val="000000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751608" y="7081442"/>
            <a:ext cx="5592558" cy="2731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新增藥物</a:t>
            </a: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修改藥物</a:t>
            </a: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 marL="666189" lvl="1" indent="-333094">
              <a:lnSpc>
                <a:spcPts val="4319"/>
              </a:lnSpc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藥物列表</a:t>
            </a: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>
              <a:lnSpc>
                <a:spcPts val="4319"/>
              </a:lnSpc>
            </a:pP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  <a:p>
            <a:pPr>
              <a:lnSpc>
                <a:spcPts val="4319"/>
              </a:lnSpc>
            </a:pPr>
            <a:endParaRPr lang="en-US" sz="360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C6D95B1A-16C3-DA36-38A0-4DF8C858AFE3}"/>
              </a:ext>
            </a:extLst>
          </p:cNvPr>
          <p:cNvSpPr txBox="1"/>
          <p:nvPr/>
        </p:nvSpPr>
        <p:spPr>
          <a:xfrm>
            <a:off x="529932" y="3426716"/>
            <a:ext cx="951230" cy="484748"/>
          </a:xfrm>
          <a:prstGeom prst="rect">
            <a:avLst/>
          </a:prstGeom>
          <a:solidFill>
            <a:srgbClr val="262933"/>
          </a:solidFill>
        </p:spPr>
        <p:txBody>
          <a:bodyPr vert="horz" wrap="square" lIns="0" tIns="30480" rIns="0" bIns="0" rtlCol="0">
            <a:spAutoFit/>
          </a:bodyPr>
          <a:lstStyle/>
          <a:p>
            <a:pPr marL="71755">
              <a:lnSpc>
                <a:spcPct val="100000"/>
              </a:lnSpc>
              <a:spcBef>
                <a:spcPts val="240"/>
              </a:spcBef>
            </a:pPr>
            <a:r>
              <a:rPr sz="2950" b="1" spc="-140" dirty="0">
                <a:solidFill>
                  <a:srgbClr val="FFFFFF"/>
                </a:solidFill>
                <a:latin typeface="Arial"/>
                <a:cs typeface="Arial"/>
              </a:rPr>
              <a:t>NO.</a:t>
            </a:r>
            <a:r>
              <a:rPr lang="en-US" sz="2950" b="1" spc="-14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950" dirty="0">
              <a:latin typeface="Arial"/>
              <a:cs typeface="Arial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DF569653-F8D6-2BA1-7AC9-F0B14F0A598F}"/>
              </a:ext>
            </a:extLst>
          </p:cNvPr>
          <p:cNvSpPr txBox="1"/>
          <p:nvPr/>
        </p:nvSpPr>
        <p:spPr>
          <a:xfrm>
            <a:off x="529753" y="5624256"/>
            <a:ext cx="5154930" cy="5664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3655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265"/>
              </a:spcBef>
            </a:pPr>
            <a:r>
              <a:rPr sz="2950" b="1" spc="30" dirty="0">
                <a:solidFill>
                  <a:srgbClr val="58788F"/>
                </a:solidFill>
                <a:latin typeface="Arial"/>
                <a:cs typeface="Arial"/>
              </a:rPr>
              <a:t>FOR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45" dirty="0">
                <a:solidFill>
                  <a:srgbClr val="58788F"/>
                </a:solidFill>
                <a:latin typeface="Arial"/>
                <a:cs typeface="Arial"/>
              </a:rPr>
              <a:t>THE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-45" dirty="0">
                <a:solidFill>
                  <a:srgbClr val="58788F"/>
                </a:solidFill>
                <a:latin typeface="Arial"/>
                <a:cs typeface="Arial"/>
              </a:rPr>
              <a:t>SAKE</a:t>
            </a:r>
            <a:r>
              <a:rPr sz="2950" b="1" spc="-240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105" dirty="0">
                <a:solidFill>
                  <a:srgbClr val="58788F"/>
                </a:solidFill>
                <a:latin typeface="Arial"/>
                <a:cs typeface="Arial"/>
              </a:rPr>
              <a:t>OF</a:t>
            </a:r>
            <a:r>
              <a:rPr sz="2950" b="1" spc="-235" dirty="0">
                <a:solidFill>
                  <a:srgbClr val="58788F"/>
                </a:solidFill>
                <a:latin typeface="Arial"/>
                <a:cs typeface="Arial"/>
              </a:rPr>
              <a:t> </a:t>
            </a:r>
            <a:r>
              <a:rPr sz="2950" b="1" spc="50" dirty="0">
                <a:solidFill>
                  <a:srgbClr val="58788F"/>
                </a:solidFill>
                <a:latin typeface="Arial"/>
                <a:cs typeface="Arial"/>
              </a:rPr>
              <a:t>HEALTH</a:t>
            </a:r>
            <a:endParaRPr sz="2950" dirty="0">
              <a:latin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5" grpId="0"/>
      <p:bldP spid="16" grpId="0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9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64863" y="1500734"/>
            <a:ext cx="18413939" cy="7249886"/>
            <a:chOff x="0" y="0"/>
            <a:chExt cx="4849762" cy="19094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49762" cy="1909435"/>
            </a:xfrm>
            <a:custGeom>
              <a:avLst/>
              <a:gdLst/>
              <a:ahLst/>
              <a:cxnLst/>
              <a:rect l="l" t="t" r="r" b="b"/>
              <a:pathLst>
                <a:path w="4849762" h="1909435">
                  <a:moveTo>
                    <a:pt x="21442" y="0"/>
                  </a:moveTo>
                  <a:lnTo>
                    <a:pt x="4828319" y="0"/>
                  </a:lnTo>
                  <a:cubicBezTo>
                    <a:pt x="4834006" y="0"/>
                    <a:pt x="4839460" y="2259"/>
                    <a:pt x="4843481" y="6280"/>
                  </a:cubicBezTo>
                  <a:cubicBezTo>
                    <a:pt x="4847503" y="10302"/>
                    <a:pt x="4849762" y="15755"/>
                    <a:pt x="4849762" y="21442"/>
                  </a:cubicBezTo>
                  <a:lnTo>
                    <a:pt x="4849762" y="1887993"/>
                  </a:lnTo>
                  <a:cubicBezTo>
                    <a:pt x="4849762" y="1899835"/>
                    <a:pt x="4840162" y="1909435"/>
                    <a:pt x="4828319" y="1909435"/>
                  </a:cubicBezTo>
                  <a:lnTo>
                    <a:pt x="21442" y="1909435"/>
                  </a:lnTo>
                  <a:cubicBezTo>
                    <a:pt x="9600" y="1909435"/>
                    <a:pt x="0" y="1899835"/>
                    <a:pt x="0" y="1887993"/>
                  </a:cubicBezTo>
                  <a:lnTo>
                    <a:pt x="0" y="21442"/>
                  </a:lnTo>
                  <a:cubicBezTo>
                    <a:pt x="0" y="9600"/>
                    <a:pt x="9600" y="0"/>
                    <a:pt x="214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590885" y="7369641"/>
            <a:ext cx="954944" cy="954944"/>
          </a:xfrm>
          <a:custGeom>
            <a:avLst/>
            <a:gdLst/>
            <a:ahLst/>
            <a:cxnLst/>
            <a:rect l="l" t="t" r="r" b="b"/>
            <a:pathLst>
              <a:path w="954944" h="954944">
                <a:moveTo>
                  <a:pt x="0" y="0"/>
                </a:moveTo>
                <a:lnTo>
                  <a:pt x="954944" y="0"/>
                </a:lnTo>
                <a:lnTo>
                  <a:pt x="954944" y="954944"/>
                </a:lnTo>
                <a:lnTo>
                  <a:pt x="0" y="954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851234" y="244393"/>
            <a:ext cx="5136963" cy="4560056"/>
          </a:xfrm>
          <a:custGeom>
            <a:avLst/>
            <a:gdLst/>
            <a:ahLst/>
            <a:cxnLst/>
            <a:rect l="l" t="t" r="r" b="b"/>
            <a:pathLst>
              <a:path w="5136963" h="4560056">
                <a:moveTo>
                  <a:pt x="0" y="0"/>
                </a:moveTo>
                <a:lnTo>
                  <a:pt x="5136963" y="0"/>
                </a:lnTo>
                <a:lnTo>
                  <a:pt x="5136963" y="4560057"/>
                </a:lnTo>
                <a:lnTo>
                  <a:pt x="0" y="456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0" r="-189" b="-13231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851234" y="4637638"/>
            <a:ext cx="5136963" cy="5369322"/>
          </a:xfrm>
          <a:custGeom>
            <a:avLst/>
            <a:gdLst/>
            <a:ahLst/>
            <a:cxnLst/>
            <a:rect l="l" t="t" r="r" b="b"/>
            <a:pathLst>
              <a:path w="5136963" h="5369322">
                <a:moveTo>
                  <a:pt x="0" y="0"/>
                </a:moveTo>
                <a:lnTo>
                  <a:pt x="5136963" y="0"/>
                </a:lnTo>
                <a:lnTo>
                  <a:pt x="5136963" y="5369322"/>
                </a:lnTo>
                <a:lnTo>
                  <a:pt x="0" y="5369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0" t="-97304" r="-18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1333492" y="5089488"/>
            <a:ext cx="1000755" cy="1019877"/>
          </a:xfrm>
          <a:custGeom>
            <a:avLst/>
            <a:gdLst/>
            <a:ahLst/>
            <a:cxnLst/>
            <a:rect l="l" t="t" r="r" b="b"/>
            <a:pathLst>
              <a:path w="1000755" h="1019877">
                <a:moveTo>
                  <a:pt x="0" y="0"/>
                </a:moveTo>
                <a:lnTo>
                  <a:pt x="1000754" y="0"/>
                </a:lnTo>
                <a:lnTo>
                  <a:pt x="1000754" y="1019878"/>
                </a:lnTo>
                <a:lnTo>
                  <a:pt x="0" y="10198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588297" y="4347861"/>
            <a:ext cx="2459446" cy="2459446"/>
          </a:xfrm>
          <a:custGeom>
            <a:avLst/>
            <a:gdLst/>
            <a:ahLst/>
            <a:cxnLst/>
            <a:rect l="l" t="t" r="r" b="b"/>
            <a:pathLst>
              <a:path w="2459446" h="2459446">
                <a:moveTo>
                  <a:pt x="0" y="0"/>
                </a:moveTo>
                <a:lnTo>
                  <a:pt x="2459446" y="0"/>
                </a:lnTo>
                <a:lnTo>
                  <a:pt x="2459446" y="2459446"/>
                </a:lnTo>
                <a:lnTo>
                  <a:pt x="0" y="24594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2623972" y="4347861"/>
            <a:ext cx="2459446" cy="2459446"/>
            <a:chOff x="0" y="0"/>
            <a:chExt cx="3279261" cy="327926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279261" cy="327926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79943" y="777526"/>
              <a:ext cx="2519374" cy="1782457"/>
            </a:xfrm>
            <a:custGeom>
              <a:avLst/>
              <a:gdLst/>
              <a:ahLst/>
              <a:cxnLst/>
              <a:rect l="l" t="t" r="r" b="b"/>
              <a:pathLst>
                <a:path w="2519374" h="1782457">
                  <a:moveTo>
                    <a:pt x="0" y="0"/>
                  </a:moveTo>
                  <a:lnTo>
                    <a:pt x="2519375" y="0"/>
                  </a:lnTo>
                  <a:lnTo>
                    <a:pt x="2519375" y="1782457"/>
                  </a:lnTo>
                  <a:lnTo>
                    <a:pt x="0" y="1782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842107" y="2696817"/>
            <a:ext cx="7983527" cy="89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61"/>
              </a:lnSpc>
              <a:spcBef>
                <a:spcPct val="0"/>
              </a:spcBef>
            </a:pPr>
            <a:r>
              <a:rPr lang="en-US" sz="5686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結合相機與相簿功能</a:t>
            </a:r>
            <a:endParaRPr lang="en-US" sz="5686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18" name="圖片 17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6DBDC75B-30B4-6A47-59F2-F13425E5C0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65" y="1493277"/>
            <a:ext cx="4540500" cy="7264800"/>
          </a:xfrm>
          <a:prstGeom prst="rect">
            <a:avLst/>
          </a:prstGeom>
        </p:spPr>
      </p:pic>
      <p:grpSp>
        <p:nvGrpSpPr>
          <p:cNvPr id="8" name="Group 9">
            <a:extLst>
              <a:ext uri="{FF2B5EF4-FFF2-40B4-BE49-F238E27FC236}">
                <a16:creationId xmlns:a16="http://schemas.microsoft.com/office/drawing/2014/main" id="{D94124C3-068D-E7FC-9934-6F7D5CCED017}"/>
              </a:ext>
            </a:extLst>
          </p:cNvPr>
          <p:cNvGrpSpPr/>
          <p:nvPr/>
        </p:nvGrpSpPr>
        <p:grpSpPr>
          <a:xfrm>
            <a:off x="10889537" y="1738203"/>
            <a:ext cx="1831021" cy="1831021"/>
            <a:chOff x="0" y="0"/>
            <a:chExt cx="2441362" cy="2441362"/>
          </a:xfrm>
        </p:grpSpPr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789BD5D1-ED5B-2086-4C72-7F32E476C34E}"/>
                </a:ext>
              </a:extLst>
            </p:cNvPr>
            <p:cNvGrpSpPr/>
            <p:nvPr/>
          </p:nvGrpSpPr>
          <p:grpSpPr>
            <a:xfrm>
              <a:off x="0" y="0"/>
              <a:ext cx="2441362" cy="2441362"/>
              <a:chOff x="0" y="0"/>
              <a:chExt cx="812800" cy="812800"/>
            </a:xfrm>
          </p:grpSpPr>
          <p:sp>
            <p:nvSpPr>
              <p:cNvPr id="20" name="Freeform 11">
                <a:extLst>
                  <a:ext uri="{FF2B5EF4-FFF2-40B4-BE49-F238E27FC236}">
                    <a16:creationId xmlns:a16="http://schemas.microsoft.com/office/drawing/2014/main" id="{C523BAA4-D833-2C4C-ED40-7D1A2FDB65F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F2F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TextBox 12">
                <a:extLst>
                  <a:ext uri="{FF2B5EF4-FFF2-40B4-BE49-F238E27FC236}">
                    <a16:creationId xmlns:a16="http://schemas.microsoft.com/office/drawing/2014/main" id="{354B8D95-D0F9-4B39-D5A7-47D004B0C11D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87D052A2-4033-6CBD-13C4-661E93095F1E}"/>
                </a:ext>
              </a:extLst>
            </p:cNvPr>
            <p:cNvSpPr/>
            <p:nvPr/>
          </p:nvSpPr>
          <p:spPr>
            <a:xfrm>
              <a:off x="246391" y="293888"/>
              <a:ext cx="1948579" cy="1853586"/>
            </a:xfrm>
            <a:custGeom>
              <a:avLst/>
              <a:gdLst/>
              <a:ahLst/>
              <a:cxnLst/>
              <a:rect l="l" t="t" r="r" b="b"/>
              <a:pathLst>
                <a:path w="1948579" h="1853586">
                  <a:moveTo>
                    <a:pt x="0" y="0"/>
                  </a:moveTo>
                  <a:lnTo>
                    <a:pt x="1948579" y="0"/>
                  </a:lnTo>
                  <a:lnTo>
                    <a:pt x="1948579" y="1853586"/>
                  </a:lnTo>
                  <a:lnTo>
                    <a:pt x="0" y="1853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2" name="TextBox 15">
            <a:extLst>
              <a:ext uri="{FF2B5EF4-FFF2-40B4-BE49-F238E27FC236}">
                <a16:creationId xmlns:a16="http://schemas.microsoft.com/office/drawing/2014/main" id="{EE62B784-E502-D142-6164-98D7BE3F65BF}"/>
              </a:ext>
            </a:extLst>
          </p:cNvPr>
          <p:cNvSpPr txBox="1"/>
          <p:nvPr/>
        </p:nvSpPr>
        <p:spPr>
          <a:xfrm>
            <a:off x="8259504" y="3668103"/>
            <a:ext cx="7091086" cy="791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1"/>
              </a:lnSpc>
              <a:spcBef>
                <a:spcPct val="0"/>
              </a:spcBef>
            </a:pPr>
            <a:r>
              <a:rPr lang="en-US" sz="5050" dirty="0" err="1">
                <a:solidFill>
                  <a:srgbClr val="FFFFFF"/>
                </a:solidFill>
                <a:latin typeface="Heiti SC Medium" pitchFamily="2" charset="-128"/>
                <a:ea typeface="Heiti SC Medium" pitchFamily="2" charset="-128"/>
              </a:rPr>
              <a:t>新增與修改藥物資訊</a:t>
            </a:r>
            <a:endParaRPr lang="en-US" sz="5050" dirty="0">
              <a:solidFill>
                <a:srgbClr val="FFFFFF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A27E52FF-8584-EB2E-632C-42BE169EFF96}"/>
              </a:ext>
            </a:extLst>
          </p:cNvPr>
          <p:cNvSpPr/>
          <p:nvPr/>
        </p:nvSpPr>
        <p:spPr>
          <a:xfrm>
            <a:off x="9979376" y="4549842"/>
            <a:ext cx="3712963" cy="3961469"/>
          </a:xfrm>
          <a:custGeom>
            <a:avLst/>
            <a:gdLst/>
            <a:ahLst/>
            <a:cxnLst/>
            <a:rect l="l" t="t" r="r" b="b"/>
            <a:pathLst>
              <a:path w="2863658" h="3055321">
                <a:moveTo>
                  <a:pt x="0" y="0"/>
                </a:moveTo>
                <a:lnTo>
                  <a:pt x="2863658" y="0"/>
                </a:lnTo>
                <a:lnTo>
                  <a:pt x="2863658" y="3055321"/>
                </a:lnTo>
                <a:lnTo>
                  <a:pt x="0" y="30553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36" name="圖片 35" descr="一張含有 文字, 螢幕擷取畫面, 軟體, 網頁 的圖片&#10;&#10;自動產生的描述">
            <a:extLst>
              <a:ext uri="{FF2B5EF4-FFF2-40B4-BE49-F238E27FC236}">
                <a16:creationId xmlns:a16="http://schemas.microsoft.com/office/drawing/2014/main" id="{95E7596F-2653-E059-B121-8EE0B203EF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37" y="1521466"/>
            <a:ext cx="4540500" cy="72648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C0176DE-3B33-D44B-FBC0-01C9F9026618}"/>
              </a:ext>
            </a:extLst>
          </p:cNvPr>
          <p:cNvSpPr/>
          <p:nvPr/>
        </p:nvSpPr>
        <p:spPr>
          <a:xfrm>
            <a:off x="5499210" y="2391842"/>
            <a:ext cx="1524000" cy="935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D950360-4235-9FD3-F6E4-1E9FAABD0D81}"/>
              </a:ext>
            </a:extLst>
          </p:cNvPr>
          <p:cNvSpPr/>
          <p:nvPr/>
        </p:nvSpPr>
        <p:spPr>
          <a:xfrm>
            <a:off x="1667793" y="1733362"/>
            <a:ext cx="1524000" cy="93587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9" grpId="1" animBg="1"/>
      <p:bldP spid="10" grpId="0" animBg="1"/>
      <p:bldP spid="10" grpId="1" animBg="1"/>
      <p:bldP spid="16" grpId="0"/>
      <p:bldP spid="16" grpId="1"/>
      <p:bldP spid="32" grpId="0"/>
      <p:bldP spid="33" grpId="0" animBg="1"/>
      <p:bldP spid="22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9980</TotalTime>
  <Words>260</Words>
  <Application>Microsoft Macintosh PowerPoint</Application>
  <PresentationFormat>自訂</PresentationFormat>
  <Paragraphs>99</Paragraphs>
  <Slides>18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Arial</vt:lpstr>
      <vt:lpstr>Montserrat Classic Bold</vt:lpstr>
      <vt:lpstr>Heiti SC Medium</vt:lpstr>
      <vt:lpstr>Heiti SC Light</vt:lpstr>
      <vt:lpstr>Calibri</vt:lpstr>
      <vt:lpstr>Heiti SC Medium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Innovation in Healthcare Presentation 的複本 的複本</dc:title>
  <dc:creator>USER</dc:creator>
  <cp:lastModifiedBy>玕泑 蘇</cp:lastModifiedBy>
  <cp:revision>35</cp:revision>
  <dcterms:created xsi:type="dcterms:W3CDTF">2006-08-16T00:00:00Z</dcterms:created>
  <dcterms:modified xsi:type="dcterms:W3CDTF">2023-12-13T16:16:09Z</dcterms:modified>
  <dc:identifier>DAFvwSMJ-q8</dc:identifier>
</cp:coreProperties>
</file>